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03" r:id="rId3"/>
    <p:sldId id="295" r:id="rId4"/>
    <p:sldId id="296" r:id="rId5"/>
    <p:sldId id="297" r:id="rId6"/>
    <p:sldId id="283" r:id="rId7"/>
    <p:sldId id="265" r:id="rId8"/>
    <p:sldId id="285" r:id="rId9"/>
    <p:sldId id="260" r:id="rId10"/>
    <p:sldId id="287" r:id="rId11"/>
    <p:sldId id="298" r:id="rId12"/>
    <p:sldId id="299" r:id="rId13"/>
    <p:sldId id="300" r:id="rId14"/>
    <p:sldId id="301" r:id="rId15"/>
    <p:sldId id="306" r:id="rId16"/>
    <p:sldId id="307" r:id="rId17"/>
    <p:sldId id="308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BFD694-BEE7-4D79-8EA7-0D5402A53898}">
          <p14:sldIdLst>
            <p14:sldId id="256"/>
            <p14:sldId id="303"/>
            <p14:sldId id="295"/>
            <p14:sldId id="296"/>
            <p14:sldId id="297"/>
            <p14:sldId id="283"/>
            <p14:sldId id="265"/>
            <p14:sldId id="285"/>
            <p14:sldId id="260"/>
            <p14:sldId id="287"/>
            <p14:sldId id="298"/>
            <p14:sldId id="299"/>
            <p14:sldId id="300"/>
            <p14:sldId id="301"/>
            <p14:sldId id="306"/>
            <p14:sldId id="307"/>
            <p14:sldId id="308"/>
            <p14:sldId id="29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71670" autoAdjust="0"/>
  </p:normalViewPr>
  <p:slideViewPr>
    <p:cSldViewPr>
      <p:cViewPr>
        <p:scale>
          <a:sx n="66" d="100"/>
          <a:sy n="66" d="100"/>
        </p:scale>
        <p:origin x="-293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83BC9-47E1-437D-8A67-14F98B0575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79490-8349-43A3-950F-F54D36BA77F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4400" dirty="0" smtClean="0"/>
            <a:t>Для кого сайт?</a:t>
          </a:r>
          <a:endParaRPr lang="ru-RU" sz="4400" dirty="0"/>
        </a:p>
      </dgm:t>
    </dgm:pt>
    <dgm:pt modelId="{D67DCB24-6A47-4776-88D7-D039A19611E0}" type="parTrans" cxnId="{2200BCA8-54DE-4CB8-BEE1-F22FD8190BCC}">
      <dgm:prSet/>
      <dgm:spPr/>
      <dgm:t>
        <a:bodyPr/>
        <a:lstStyle/>
        <a:p>
          <a:endParaRPr lang="ru-RU"/>
        </a:p>
      </dgm:t>
    </dgm:pt>
    <dgm:pt modelId="{5BE0B463-B412-4FD5-8AED-FCB99DA461B3}" type="sibTrans" cxnId="{2200BCA8-54DE-4CB8-BEE1-F22FD8190BCC}">
      <dgm:prSet/>
      <dgm:spPr/>
      <dgm:t>
        <a:bodyPr/>
        <a:lstStyle/>
        <a:p>
          <a:endParaRPr lang="ru-RU"/>
        </a:p>
      </dgm:t>
    </dgm:pt>
    <dgm:pt modelId="{E692543A-6372-45AD-B83E-31C3E535E667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Для родителей и учеников</a:t>
          </a:r>
          <a:endParaRPr lang="ru-RU" dirty="0"/>
        </a:p>
      </dgm:t>
    </dgm:pt>
    <dgm:pt modelId="{0BC0D163-E252-4EC1-93E9-82F8B39A81CD}" type="parTrans" cxnId="{1D8DE816-1A2E-4DD1-85AE-BA2B22176823}">
      <dgm:prSet/>
      <dgm:spPr/>
      <dgm:t>
        <a:bodyPr/>
        <a:lstStyle/>
        <a:p>
          <a:endParaRPr lang="ru-RU"/>
        </a:p>
      </dgm:t>
    </dgm:pt>
    <dgm:pt modelId="{168D4E06-D18E-44FB-B462-64223D399CCE}" type="sibTrans" cxnId="{1D8DE816-1A2E-4DD1-85AE-BA2B22176823}">
      <dgm:prSet/>
      <dgm:spPr/>
      <dgm:t>
        <a:bodyPr/>
        <a:lstStyle/>
        <a:p>
          <a:endParaRPr lang="ru-RU"/>
        </a:p>
      </dgm:t>
    </dgm:pt>
    <dgm:pt modelId="{D9DDAD95-C8E5-454C-A6B4-B97454F50BBD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Для коллег-учителей</a:t>
          </a:r>
          <a:endParaRPr lang="ru-RU" dirty="0"/>
        </a:p>
      </dgm:t>
    </dgm:pt>
    <dgm:pt modelId="{9CE5185A-FB00-44BD-858B-76E158F41169}" type="parTrans" cxnId="{D7B7C7BC-C669-47A9-9AD0-89824AE860F6}">
      <dgm:prSet/>
      <dgm:spPr/>
      <dgm:t>
        <a:bodyPr/>
        <a:lstStyle/>
        <a:p>
          <a:endParaRPr lang="ru-RU"/>
        </a:p>
      </dgm:t>
    </dgm:pt>
    <dgm:pt modelId="{965787C1-B7EA-43BD-8E70-5B40E3F397B6}" type="sibTrans" cxnId="{D7B7C7BC-C669-47A9-9AD0-89824AE860F6}">
      <dgm:prSet/>
      <dgm:spPr/>
      <dgm:t>
        <a:bodyPr/>
        <a:lstStyle/>
        <a:p>
          <a:endParaRPr lang="ru-RU"/>
        </a:p>
      </dgm:t>
    </dgm:pt>
    <dgm:pt modelId="{28AE1937-B3DE-4A7C-A35D-B1847CCB61C1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Для случайных посетителей</a:t>
          </a:r>
          <a:endParaRPr lang="ru-RU" dirty="0"/>
        </a:p>
      </dgm:t>
    </dgm:pt>
    <dgm:pt modelId="{A957C7B5-259B-4B90-8FE1-17C9AD05606D}" type="parTrans" cxnId="{1E8B7E1B-E295-4245-B702-0DD997EBF778}">
      <dgm:prSet/>
      <dgm:spPr/>
      <dgm:t>
        <a:bodyPr/>
        <a:lstStyle/>
        <a:p>
          <a:endParaRPr lang="ru-RU"/>
        </a:p>
      </dgm:t>
    </dgm:pt>
    <dgm:pt modelId="{7E8B76FE-58F5-42B8-9B48-59A8C8C3C228}" type="sibTrans" cxnId="{1E8B7E1B-E295-4245-B702-0DD997EBF778}">
      <dgm:prSet/>
      <dgm:spPr/>
      <dgm:t>
        <a:bodyPr/>
        <a:lstStyle/>
        <a:p>
          <a:endParaRPr lang="ru-RU"/>
        </a:p>
      </dgm:t>
    </dgm:pt>
    <dgm:pt modelId="{13874FF3-FEBE-4FFA-96F3-4835713B85F4}" type="pres">
      <dgm:prSet presAssocID="{CA683BC9-47E1-437D-8A67-14F98B0575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AC962-6E8B-41D4-AEE7-1D971A67FED1}" type="pres">
      <dgm:prSet presAssocID="{29379490-8349-43A3-950F-F54D36BA77F6}" presName="root1" presStyleCnt="0"/>
      <dgm:spPr/>
    </dgm:pt>
    <dgm:pt modelId="{593F6B28-12AE-4790-87C5-8B692D28CB2E}" type="pres">
      <dgm:prSet presAssocID="{29379490-8349-43A3-950F-F54D36BA77F6}" presName="LevelOneTextNode" presStyleLbl="node0" presStyleIdx="0" presStyleCnt="1" custScaleY="92318" custLinFactNeighborX="-14746" custLinFactNeighborY="1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4B2F3B-8A5D-424A-BCCF-1081EB9285BD}" type="pres">
      <dgm:prSet presAssocID="{29379490-8349-43A3-950F-F54D36BA77F6}" presName="level2hierChild" presStyleCnt="0"/>
      <dgm:spPr/>
    </dgm:pt>
    <dgm:pt modelId="{13A34B90-89CE-4FBA-88D9-9F9EF2BEECAE}" type="pres">
      <dgm:prSet presAssocID="{0BC0D163-E252-4EC1-93E9-82F8B39A81C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E5DF9D7-60A8-41EF-9912-F062ECF7F691}" type="pres">
      <dgm:prSet presAssocID="{0BC0D163-E252-4EC1-93E9-82F8B39A81C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AE508FE-467B-4917-BEC2-21FBA152D9B0}" type="pres">
      <dgm:prSet presAssocID="{E692543A-6372-45AD-B83E-31C3E535E667}" presName="root2" presStyleCnt="0"/>
      <dgm:spPr/>
    </dgm:pt>
    <dgm:pt modelId="{94E97646-4AAD-4814-AFDB-31C275924B56}" type="pres">
      <dgm:prSet presAssocID="{E692543A-6372-45AD-B83E-31C3E535E667}" presName="LevelTwoTextNode" presStyleLbl="node2" presStyleIdx="0" presStyleCnt="3" custScaleX="200038" custLinFactNeighborX="2222" custLinFactNeighborY="91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1FA446-267B-4277-BF0C-BD7F79E6721D}" type="pres">
      <dgm:prSet presAssocID="{E692543A-6372-45AD-B83E-31C3E535E667}" presName="level3hierChild" presStyleCnt="0"/>
      <dgm:spPr/>
    </dgm:pt>
    <dgm:pt modelId="{F3F39C8B-D06F-4B2A-8C20-1796DF492355}" type="pres">
      <dgm:prSet presAssocID="{9CE5185A-FB00-44BD-858B-76E158F411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0AE7FD6-8BAA-4F87-861E-56805A08F333}" type="pres">
      <dgm:prSet presAssocID="{9CE5185A-FB00-44BD-858B-76E158F411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CC76F4C-885C-40F6-B65B-CE37C2213360}" type="pres">
      <dgm:prSet presAssocID="{D9DDAD95-C8E5-454C-A6B4-B97454F50BBD}" presName="root2" presStyleCnt="0"/>
      <dgm:spPr/>
    </dgm:pt>
    <dgm:pt modelId="{A56C3B7B-68B7-4AF6-9026-8AD5D1D73813}" type="pres">
      <dgm:prSet presAssocID="{D9DDAD95-C8E5-454C-A6B4-B97454F50BBD}" presName="LevelTwoTextNode" presStyleLbl="node2" presStyleIdx="1" presStyleCnt="3" custScaleX="200038" custLinFactNeighborX="2222" custLinFactNeighborY="91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A3EE38-3182-4215-B48F-249816CA96F5}" type="pres">
      <dgm:prSet presAssocID="{D9DDAD95-C8E5-454C-A6B4-B97454F50BBD}" presName="level3hierChild" presStyleCnt="0"/>
      <dgm:spPr/>
    </dgm:pt>
    <dgm:pt modelId="{E3991B7B-A507-4E72-8EDB-F174AB5CC9AB}" type="pres">
      <dgm:prSet presAssocID="{A957C7B5-259B-4B90-8FE1-17C9AD05606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FAB2627-21D0-4040-A2F8-8D22CACFE4D1}" type="pres">
      <dgm:prSet presAssocID="{A957C7B5-259B-4B90-8FE1-17C9AD05606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2A87A71-D5C7-41A6-99ED-68EE652073F3}" type="pres">
      <dgm:prSet presAssocID="{28AE1937-B3DE-4A7C-A35D-B1847CCB61C1}" presName="root2" presStyleCnt="0"/>
      <dgm:spPr/>
    </dgm:pt>
    <dgm:pt modelId="{4C40C682-00C7-4E7C-806A-EA4DF3B4DF32}" type="pres">
      <dgm:prSet presAssocID="{28AE1937-B3DE-4A7C-A35D-B1847CCB61C1}" presName="LevelTwoTextNode" presStyleLbl="node2" presStyleIdx="2" presStyleCnt="3" custScaleX="200038" custLinFactNeighborX="2222" custLinFactNeighborY="91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6F06B4-6914-445A-B179-371DCE448D3C}" type="pres">
      <dgm:prSet presAssocID="{28AE1937-B3DE-4A7C-A35D-B1847CCB61C1}" presName="level3hierChild" presStyleCnt="0"/>
      <dgm:spPr/>
    </dgm:pt>
  </dgm:ptLst>
  <dgm:cxnLst>
    <dgm:cxn modelId="{1E8B7E1B-E295-4245-B702-0DD997EBF778}" srcId="{29379490-8349-43A3-950F-F54D36BA77F6}" destId="{28AE1937-B3DE-4A7C-A35D-B1847CCB61C1}" srcOrd="2" destOrd="0" parTransId="{A957C7B5-259B-4B90-8FE1-17C9AD05606D}" sibTransId="{7E8B76FE-58F5-42B8-9B48-59A8C8C3C228}"/>
    <dgm:cxn modelId="{D7B7C7BC-C669-47A9-9AD0-89824AE860F6}" srcId="{29379490-8349-43A3-950F-F54D36BA77F6}" destId="{D9DDAD95-C8E5-454C-A6B4-B97454F50BBD}" srcOrd="1" destOrd="0" parTransId="{9CE5185A-FB00-44BD-858B-76E158F41169}" sibTransId="{965787C1-B7EA-43BD-8E70-5B40E3F397B6}"/>
    <dgm:cxn modelId="{58ADCDB3-32D1-43F7-895E-F7BAF914D1B3}" type="presOf" srcId="{0BC0D163-E252-4EC1-93E9-82F8B39A81CD}" destId="{13A34B90-89CE-4FBA-88D9-9F9EF2BEECAE}" srcOrd="0" destOrd="0" presId="urn:microsoft.com/office/officeart/2008/layout/HorizontalMultiLevelHierarchy"/>
    <dgm:cxn modelId="{7C78B49D-9522-437D-8139-C04D5222775A}" type="presOf" srcId="{A957C7B5-259B-4B90-8FE1-17C9AD05606D}" destId="{E3991B7B-A507-4E72-8EDB-F174AB5CC9AB}" srcOrd="0" destOrd="0" presId="urn:microsoft.com/office/officeart/2008/layout/HorizontalMultiLevelHierarchy"/>
    <dgm:cxn modelId="{4154C4CF-F297-4D68-BED3-B9CEF51A387C}" type="presOf" srcId="{A957C7B5-259B-4B90-8FE1-17C9AD05606D}" destId="{1FAB2627-21D0-4040-A2F8-8D22CACFE4D1}" srcOrd="1" destOrd="0" presId="urn:microsoft.com/office/officeart/2008/layout/HorizontalMultiLevelHierarchy"/>
    <dgm:cxn modelId="{1D8DE816-1A2E-4DD1-85AE-BA2B22176823}" srcId="{29379490-8349-43A3-950F-F54D36BA77F6}" destId="{E692543A-6372-45AD-B83E-31C3E535E667}" srcOrd="0" destOrd="0" parTransId="{0BC0D163-E252-4EC1-93E9-82F8B39A81CD}" sibTransId="{168D4E06-D18E-44FB-B462-64223D399CCE}"/>
    <dgm:cxn modelId="{5EF25C1E-EF73-4F65-810C-BC7D8F340FD8}" type="presOf" srcId="{9CE5185A-FB00-44BD-858B-76E158F41169}" destId="{F3F39C8B-D06F-4B2A-8C20-1796DF492355}" srcOrd="0" destOrd="0" presId="urn:microsoft.com/office/officeart/2008/layout/HorizontalMultiLevelHierarchy"/>
    <dgm:cxn modelId="{C8177831-67E5-4849-9B8E-85AB40C19F7F}" type="presOf" srcId="{9CE5185A-FB00-44BD-858B-76E158F41169}" destId="{B0AE7FD6-8BAA-4F87-861E-56805A08F333}" srcOrd="1" destOrd="0" presId="urn:microsoft.com/office/officeart/2008/layout/HorizontalMultiLevelHierarchy"/>
    <dgm:cxn modelId="{A8964E3D-0A1B-4A98-A3F0-9D61043431C4}" type="presOf" srcId="{29379490-8349-43A3-950F-F54D36BA77F6}" destId="{593F6B28-12AE-4790-87C5-8B692D28CB2E}" srcOrd="0" destOrd="0" presId="urn:microsoft.com/office/officeart/2008/layout/HorizontalMultiLevelHierarchy"/>
    <dgm:cxn modelId="{050AD7C6-3F7C-4F36-AC4B-BDE6F54AD8CF}" type="presOf" srcId="{28AE1937-B3DE-4A7C-A35D-B1847CCB61C1}" destId="{4C40C682-00C7-4E7C-806A-EA4DF3B4DF32}" srcOrd="0" destOrd="0" presId="urn:microsoft.com/office/officeart/2008/layout/HorizontalMultiLevelHierarchy"/>
    <dgm:cxn modelId="{9F99FCCA-69AE-481B-8213-307AE1DD722F}" type="presOf" srcId="{CA683BC9-47E1-437D-8A67-14F98B05757A}" destId="{13874FF3-FEBE-4FFA-96F3-4835713B85F4}" srcOrd="0" destOrd="0" presId="urn:microsoft.com/office/officeart/2008/layout/HorizontalMultiLevelHierarchy"/>
    <dgm:cxn modelId="{DF54BFBA-C4B3-4510-9A18-013B1A45F97F}" type="presOf" srcId="{0BC0D163-E252-4EC1-93E9-82F8B39A81CD}" destId="{0E5DF9D7-60A8-41EF-9912-F062ECF7F691}" srcOrd="1" destOrd="0" presId="urn:microsoft.com/office/officeart/2008/layout/HorizontalMultiLevelHierarchy"/>
    <dgm:cxn modelId="{BB50DE15-EA60-4758-83AD-7ACB7113AD6D}" type="presOf" srcId="{D9DDAD95-C8E5-454C-A6B4-B97454F50BBD}" destId="{A56C3B7B-68B7-4AF6-9026-8AD5D1D73813}" srcOrd="0" destOrd="0" presId="urn:microsoft.com/office/officeart/2008/layout/HorizontalMultiLevelHierarchy"/>
    <dgm:cxn modelId="{2200BCA8-54DE-4CB8-BEE1-F22FD8190BCC}" srcId="{CA683BC9-47E1-437D-8A67-14F98B05757A}" destId="{29379490-8349-43A3-950F-F54D36BA77F6}" srcOrd="0" destOrd="0" parTransId="{D67DCB24-6A47-4776-88D7-D039A19611E0}" sibTransId="{5BE0B463-B412-4FD5-8AED-FCB99DA461B3}"/>
    <dgm:cxn modelId="{3F4D00E8-F16B-461D-92AD-8BE7056F74E8}" type="presOf" srcId="{E692543A-6372-45AD-B83E-31C3E535E667}" destId="{94E97646-4AAD-4814-AFDB-31C275924B56}" srcOrd="0" destOrd="0" presId="urn:microsoft.com/office/officeart/2008/layout/HorizontalMultiLevelHierarchy"/>
    <dgm:cxn modelId="{64CB766A-5378-48D8-84A6-4CEC02808112}" type="presParOf" srcId="{13874FF3-FEBE-4FFA-96F3-4835713B85F4}" destId="{1FAAC962-6E8B-41D4-AEE7-1D971A67FED1}" srcOrd="0" destOrd="0" presId="urn:microsoft.com/office/officeart/2008/layout/HorizontalMultiLevelHierarchy"/>
    <dgm:cxn modelId="{8A8F578E-F9B8-4AFD-86D2-9C268EC3E118}" type="presParOf" srcId="{1FAAC962-6E8B-41D4-AEE7-1D971A67FED1}" destId="{593F6B28-12AE-4790-87C5-8B692D28CB2E}" srcOrd="0" destOrd="0" presId="urn:microsoft.com/office/officeart/2008/layout/HorizontalMultiLevelHierarchy"/>
    <dgm:cxn modelId="{B62E3050-ACE9-4871-AC02-32C0135263E9}" type="presParOf" srcId="{1FAAC962-6E8B-41D4-AEE7-1D971A67FED1}" destId="{4D4B2F3B-8A5D-424A-BCCF-1081EB9285BD}" srcOrd="1" destOrd="0" presId="urn:microsoft.com/office/officeart/2008/layout/HorizontalMultiLevelHierarchy"/>
    <dgm:cxn modelId="{C60C2A30-5808-4DBC-B062-BEFF69FE99D8}" type="presParOf" srcId="{4D4B2F3B-8A5D-424A-BCCF-1081EB9285BD}" destId="{13A34B90-89CE-4FBA-88D9-9F9EF2BEECAE}" srcOrd="0" destOrd="0" presId="urn:microsoft.com/office/officeart/2008/layout/HorizontalMultiLevelHierarchy"/>
    <dgm:cxn modelId="{D6607003-CF63-4BB5-BDBF-B31512090BDA}" type="presParOf" srcId="{13A34B90-89CE-4FBA-88D9-9F9EF2BEECAE}" destId="{0E5DF9D7-60A8-41EF-9912-F062ECF7F691}" srcOrd="0" destOrd="0" presId="urn:microsoft.com/office/officeart/2008/layout/HorizontalMultiLevelHierarchy"/>
    <dgm:cxn modelId="{F73F5A58-63E3-4CD8-A8E6-14F671B5827B}" type="presParOf" srcId="{4D4B2F3B-8A5D-424A-BCCF-1081EB9285BD}" destId="{AAE508FE-467B-4917-BEC2-21FBA152D9B0}" srcOrd="1" destOrd="0" presId="urn:microsoft.com/office/officeart/2008/layout/HorizontalMultiLevelHierarchy"/>
    <dgm:cxn modelId="{D8A05B97-092F-4F7A-B871-643AAF350FE0}" type="presParOf" srcId="{AAE508FE-467B-4917-BEC2-21FBA152D9B0}" destId="{94E97646-4AAD-4814-AFDB-31C275924B56}" srcOrd="0" destOrd="0" presId="urn:microsoft.com/office/officeart/2008/layout/HorizontalMultiLevelHierarchy"/>
    <dgm:cxn modelId="{766F8518-EAEB-4894-BB45-899C0EE0CFF4}" type="presParOf" srcId="{AAE508FE-467B-4917-BEC2-21FBA152D9B0}" destId="{6D1FA446-267B-4277-BF0C-BD7F79E6721D}" srcOrd="1" destOrd="0" presId="urn:microsoft.com/office/officeart/2008/layout/HorizontalMultiLevelHierarchy"/>
    <dgm:cxn modelId="{8DC08F1D-9799-4F25-8FA1-D19D390ADD14}" type="presParOf" srcId="{4D4B2F3B-8A5D-424A-BCCF-1081EB9285BD}" destId="{F3F39C8B-D06F-4B2A-8C20-1796DF492355}" srcOrd="2" destOrd="0" presId="urn:microsoft.com/office/officeart/2008/layout/HorizontalMultiLevelHierarchy"/>
    <dgm:cxn modelId="{4511BA5C-9361-47A2-A501-446FC9BD5A34}" type="presParOf" srcId="{F3F39C8B-D06F-4B2A-8C20-1796DF492355}" destId="{B0AE7FD6-8BAA-4F87-861E-56805A08F333}" srcOrd="0" destOrd="0" presId="urn:microsoft.com/office/officeart/2008/layout/HorizontalMultiLevelHierarchy"/>
    <dgm:cxn modelId="{825E01C6-9B45-4218-938B-8586DA1BA7D8}" type="presParOf" srcId="{4D4B2F3B-8A5D-424A-BCCF-1081EB9285BD}" destId="{2CC76F4C-885C-40F6-B65B-CE37C2213360}" srcOrd="3" destOrd="0" presId="urn:microsoft.com/office/officeart/2008/layout/HorizontalMultiLevelHierarchy"/>
    <dgm:cxn modelId="{4B9F6F47-FE5C-4E2E-BDE3-58BDE232C880}" type="presParOf" srcId="{2CC76F4C-885C-40F6-B65B-CE37C2213360}" destId="{A56C3B7B-68B7-4AF6-9026-8AD5D1D73813}" srcOrd="0" destOrd="0" presId="urn:microsoft.com/office/officeart/2008/layout/HorizontalMultiLevelHierarchy"/>
    <dgm:cxn modelId="{63AA8872-E15E-4474-BF33-4EBD86D0F826}" type="presParOf" srcId="{2CC76F4C-885C-40F6-B65B-CE37C2213360}" destId="{D5A3EE38-3182-4215-B48F-249816CA96F5}" srcOrd="1" destOrd="0" presId="urn:microsoft.com/office/officeart/2008/layout/HorizontalMultiLevelHierarchy"/>
    <dgm:cxn modelId="{E9399DAC-1E71-4AD7-A20F-75958DA92396}" type="presParOf" srcId="{4D4B2F3B-8A5D-424A-BCCF-1081EB9285BD}" destId="{E3991B7B-A507-4E72-8EDB-F174AB5CC9AB}" srcOrd="4" destOrd="0" presId="urn:microsoft.com/office/officeart/2008/layout/HorizontalMultiLevelHierarchy"/>
    <dgm:cxn modelId="{D3AEA1CF-6FD5-4D64-B71D-70315FB4066D}" type="presParOf" srcId="{E3991B7B-A507-4E72-8EDB-F174AB5CC9AB}" destId="{1FAB2627-21D0-4040-A2F8-8D22CACFE4D1}" srcOrd="0" destOrd="0" presId="urn:microsoft.com/office/officeart/2008/layout/HorizontalMultiLevelHierarchy"/>
    <dgm:cxn modelId="{129436EB-0794-42F1-8713-5A7381CE1EAC}" type="presParOf" srcId="{4D4B2F3B-8A5D-424A-BCCF-1081EB9285BD}" destId="{E2A87A71-D5C7-41A6-99ED-68EE652073F3}" srcOrd="5" destOrd="0" presId="urn:microsoft.com/office/officeart/2008/layout/HorizontalMultiLevelHierarchy"/>
    <dgm:cxn modelId="{C561EAD3-2973-460E-81B6-ADE672CECFC4}" type="presParOf" srcId="{E2A87A71-D5C7-41A6-99ED-68EE652073F3}" destId="{4C40C682-00C7-4E7C-806A-EA4DF3B4DF32}" srcOrd="0" destOrd="0" presId="urn:microsoft.com/office/officeart/2008/layout/HorizontalMultiLevelHierarchy"/>
    <dgm:cxn modelId="{F1B4AE43-F24F-491A-8D21-01117AB8BDB2}" type="presParOf" srcId="{E2A87A71-D5C7-41A6-99ED-68EE652073F3}" destId="{FC6F06B4-6914-445A-B179-371DCE448D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91B7B-A507-4E72-8EDB-F174AB5CC9AB}">
      <dsp:nvSpPr>
        <dsp:cNvPr id="0" name=""/>
        <dsp:cNvSpPr/>
      </dsp:nvSpPr>
      <dsp:spPr>
        <a:xfrm>
          <a:off x="1253373" y="2383107"/>
          <a:ext cx="767339" cy="178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669" y="0"/>
              </a:lnTo>
              <a:lnTo>
                <a:pt x="383669" y="1787595"/>
              </a:lnTo>
              <a:lnTo>
                <a:pt x="767339" y="1787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88409" y="3228272"/>
        <a:ext cx="97266" cy="97266"/>
      </dsp:txXfrm>
    </dsp:sp>
    <dsp:sp modelId="{F3F39C8B-D06F-4B2A-8C20-1796DF492355}">
      <dsp:nvSpPr>
        <dsp:cNvPr id="0" name=""/>
        <dsp:cNvSpPr/>
      </dsp:nvSpPr>
      <dsp:spPr>
        <a:xfrm>
          <a:off x="1253373" y="2383107"/>
          <a:ext cx="767339" cy="71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669" y="0"/>
              </a:lnTo>
              <a:lnTo>
                <a:pt x="383669" y="719807"/>
              </a:lnTo>
              <a:lnTo>
                <a:pt x="767339" y="719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10740" y="2716708"/>
        <a:ext cx="52605" cy="52605"/>
      </dsp:txXfrm>
    </dsp:sp>
    <dsp:sp modelId="{13A34B90-89CE-4FBA-88D9-9F9EF2BEECAE}">
      <dsp:nvSpPr>
        <dsp:cNvPr id="0" name=""/>
        <dsp:cNvSpPr/>
      </dsp:nvSpPr>
      <dsp:spPr>
        <a:xfrm>
          <a:off x="1253373" y="2008393"/>
          <a:ext cx="767339" cy="374713"/>
        </a:xfrm>
        <a:custGeom>
          <a:avLst/>
          <a:gdLst/>
          <a:ahLst/>
          <a:cxnLst/>
          <a:rect l="0" t="0" r="0" b="0"/>
          <a:pathLst>
            <a:path>
              <a:moveTo>
                <a:pt x="0" y="374713"/>
              </a:moveTo>
              <a:lnTo>
                <a:pt x="383669" y="374713"/>
              </a:lnTo>
              <a:lnTo>
                <a:pt x="383669" y="0"/>
              </a:lnTo>
              <a:lnTo>
                <a:pt x="7673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15694" y="2174402"/>
        <a:ext cx="42697" cy="42697"/>
      </dsp:txXfrm>
    </dsp:sp>
    <dsp:sp modelId="{593F6B28-12AE-4790-87C5-8B692D28CB2E}">
      <dsp:nvSpPr>
        <dsp:cNvPr id="0" name=""/>
        <dsp:cNvSpPr/>
      </dsp:nvSpPr>
      <dsp:spPr>
        <a:xfrm rot="16200000">
          <a:off x="-1311678" y="1945299"/>
          <a:ext cx="4254486" cy="87561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Для кого сайт?</a:t>
          </a:r>
          <a:endParaRPr lang="ru-RU" sz="4400" kern="1200" dirty="0"/>
        </a:p>
      </dsp:txBody>
      <dsp:txXfrm>
        <a:off x="-1311678" y="1945299"/>
        <a:ext cx="4254486" cy="875617"/>
      </dsp:txXfrm>
    </dsp:sp>
    <dsp:sp modelId="{94E97646-4AAD-4814-AFDB-31C275924B56}">
      <dsp:nvSpPr>
        <dsp:cNvPr id="0" name=""/>
        <dsp:cNvSpPr/>
      </dsp:nvSpPr>
      <dsp:spPr>
        <a:xfrm>
          <a:off x="2020713" y="1570585"/>
          <a:ext cx="5745140" cy="87561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Для родителей и учеников</a:t>
          </a:r>
          <a:endParaRPr lang="ru-RU" sz="3000" kern="1200" dirty="0"/>
        </a:p>
      </dsp:txBody>
      <dsp:txXfrm>
        <a:off x="2020713" y="1570585"/>
        <a:ext cx="5745140" cy="875617"/>
      </dsp:txXfrm>
    </dsp:sp>
    <dsp:sp modelId="{A56C3B7B-68B7-4AF6-9026-8AD5D1D73813}">
      <dsp:nvSpPr>
        <dsp:cNvPr id="0" name=""/>
        <dsp:cNvSpPr/>
      </dsp:nvSpPr>
      <dsp:spPr>
        <a:xfrm>
          <a:off x="2020713" y="2665106"/>
          <a:ext cx="5745140" cy="87561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Для коллег-учителей</a:t>
          </a:r>
          <a:endParaRPr lang="ru-RU" sz="3000" kern="1200" dirty="0"/>
        </a:p>
      </dsp:txBody>
      <dsp:txXfrm>
        <a:off x="2020713" y="2665106"/>
        <a:ext cx="5745140" cy="875617"/>
      </dsp:txXfrm>
    </dsp:sp>
    <dsp:sp modelId="{4C40C682-00C7-4E7C-806A-EA4DF3B4DF32}">
      <dsp:nvSpPr>
        <dsp:cNvPr id="0" name=""/>
        <dsp:cNvSpPr/>
      </dsp:nvSpPr>
      <dsp:spPr>
        <a:xfrm>
          <a:off x="2020713" y="3732894"/>
          <a:ext cx="5745140" cy="87561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Для случайных посетителей</a:t>
          </a:r>
          <a:endParaRPr lang="ru-RU" sz="3000" kern="1200" dirty="0"/>
        </a:p>
      </dsp:txBody>
      <dsp:txXfrm>
        <a:off x="2020713" y="3732894"/>
        <a:ext cx="5745140" cy="87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1B116-9714-4189-B82B-1B97654BC69F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C70F-E104-48AA-AFC5-3E12EB4C9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5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В настоящее время происходит быстрое развитие и распространение новых информационных и телекоммуникационных технологий, что создает предпосылки для широкого использования электронного обучения в образовании и развитии новой технологии обучения - смешанного обучения.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технология совмещает в себе лучшие аспекты и преимущества преподавания в школе, как в очном режиме, так и в дистанционном.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Учителю, который использует информационно-коммуникационные технологии в своей предметной деятельности, легко внедрить и технологию смешанного обучения.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3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Простой в освоении конструктор. Сайт или магазин можно создать примерно за 5-10 минут. К тому же, есть возможность переноса на другой хостинг, хотя услуга и платная. В основе сервиса лежит собственный фирменный движок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Umi.CMS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38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Отличный конструктор, который приемлем для создания сайтов для малого бизнеса (портфолио, визитка, магазин). Достаточно прост в освоении. По заверениям разработчиков, создать сайт на портале не сложнее, чем заполнить страничку в Одноклассниках.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6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же условия способствуют успешной реализации  данной технологии?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Понятно, что необходимо компьютерное оборудование (в идеале 1 компьютер +1 ученик), отлично бы вписался мобильный класс, правильно выбранное программное обеспечение, качественные цифровые ресурсы, творчество и компетентность учителя.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8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как организовать образовательный процесс в мире электронной информации?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Нужна виртуальная платформа! Один из ее вариантов - 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личный сайт учителя.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– информационно-компьютерный проект, виртуальная площадка учебных практик по предмету, средство организации образовательного процесса.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Актуальность сайта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определяется необходимостью создания современной образовательной среды с широкими возможностями, организации  управления системы смешанного обучения в школе.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Эффективность и практическая значимость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данной платформы заключаются в систематизации и рациональной подаче всего учебного материала, перспективной наглядности, доступности ресурсов, что помогает оптимально регулировать учебный процесс.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Целевое назначение площадки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обеспечение обучающихся электронными образовательными  материалами для самостоятельной работы в любое время.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8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Вариантов много, можно с нуля создать сайт в HTML (универсальный язык, описывающий веб-страницы), но надо изучить язык и заняться программированием. Это долго.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создания сайта можно использовать специальные программы. Лучшая программа для создания сайтов, по мнению многих разработчиков сайтов, - . Но на её освоение надо время, а новичку требуется вариант  попроще. Быстро создаются сайты в конструкторе.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простой способ создания сайта - с помощью визуального редактора на основе готовых шаблонов с бесплатным предоставлением хостинга. Специальные сервисы позволяют создать полноценный сайт буквально несколькими кликами.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4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в самом простом варианте создания сайта необходимо понимать некоторые термины. Например, доменное имя, хостинг, сервер. Доменное имя или домен – символьное имя, под которым сайт будет известен в сети. Получить его можно либо купив у регистратора, либо бесплатно, но в виде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поддомена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одного из бесплатных хостингов. Хостинг – услуга размещения сайта на серверах, имеющих выход в Интернет. Конечно, платный хостинг и купленное доменное имя дают больше возможностей для развития и безопасности сайта. Владельцы хостинга для заработка размещают рекламу. Сразу надо определиться, что для образования детей присутствие рекламы недопустимо.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8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Идеальных решений нет. Для начала нужно определиться, каким вы хотите видеть сайт и какие конструкторы сайтов смогут предоставить наиболее ценные преимущества, имея при этом незначительные недостатки. Вот примеры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популярных хостингов: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Ucoz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Setup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Nethouse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Umi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Jimdo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работе с каждым из них в Интернете есть инструкции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видеоуроки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Сравнивая преимущества и недостатки наиболее востребованных конструкторов, можно определиться с выбором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5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Итак,</a:t>
            </a:r>
            <a:r>
              <a:rPr lang="ru-RU" baseline="0" dirty="0" smtClean="0"/>
              <a:t> давайте начнем. Первый по популярности конструктор </a:t>
            </a:r>
            <a:r>
              <a:rPr lang="en-US" baseline="0" dirty="0" err="1" smtClean="0"/>
              <a:t>Ucoz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Ucoz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наверное, один из самых известных и старых сервисов в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рунете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хотя с противоречивой репутацией. Подойдёт для создания практически любого сайта. По сравнению со многими другими конструкторами обладает более богатым функционалом, поэтому требует определённой степени осведомлённости для использования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4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</a:t>
            </a:r>
            <a:r>
              <a:rPr lang="ru-RU" baseline="0" dirty="0" smtClean="0"/>
              <a:t> давайте начнем. Первый по популярности конструктор </a:t>
            </a:r>
            <a:r>
              <a:rPr lang="en-US" baseline="0" dirty="0" err="1" smtClean="0"/>
              <a:t>Wix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Солидный зарубежный проект, вполне возможно, это лучший конструктор сайтов на сегодняшний день. Предоставляет богатейший инструментарий для создания действительно красивых и функциональных сайтов, будь то Интернет-магазин, сайт-визитка либо блог. Интерфейс мощный и удобный, сразу видно профессионализм команды разработчиков, что внушает доверие к ресурсу.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6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</a:t>
            </a:r>
            <a:r>
              <a:rPr lang="ru-RU" baseline="0" dirty="0" smtClean="0"/>
              <a:t> давайте начнем. Первый по популярности конструктор </a:t>
            </a:r>
            <a:r>
              <a:rPr lang="en-US" baseline="0" dirty="0" err="1" smtClean="0"/>
              <a:t>Wix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Солидный зарубежный проект, вполне возможно, это лучший конструктор сайтов на сегодняшний день. Предоставляет богатейший инструментарий для создания действительно красивых и функциональных сайтов, будь то Интернет-магазин, сайт-визитка либо блог. Интерфейс мощный и удобный, сразу видно профессионализм команды разработчиков, что внушает доверие к ресурсу.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C70F-E104-48AA-AFC5-3E12EB4C9E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6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2F304-01D3-4C6E-9A5B-B638B9F4DB7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611726-8075-4725-94A8-31C2B40649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737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поэтапной подготовки к ГИА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электронных ресурсов и авторских сайтов с использованием конструкторов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Grei7\Downloads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3342"/>
            <a:ext cx="2508704" cy="2006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ei7\Downloads\2015-05-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62617"/>
            <a:ext cx="3240360" cy="1978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ei7\Downloads\neth22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93" y="3361060"/>
            <a:ext cx="2592288" cy="1865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rei7\Downloads\umi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89026"/>
            <a:ext cx="2850104" cy="155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ravopapa.ru/wp-content/uploads/2016/07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55615"/>
            <a:ext cx="2448272" cy="1020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chashaschool.ru/wp-content/uploads/2016/06/%D0%9E%D0%93%D0%AD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63" y="5671754"/>
            <a:ext cx="2876550" cy="102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9765621">
            <a:off x="-1392238" y="863600"/>
            <a:ext cx="998538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33502"/>
            <a:ext cx="2624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Как создать сайт?</a:t>
            </a:r>
            <a:endParaRPr lang="ru-RU" sz="2000" dirty="0"/>
          </a:p>
        </p:txBody>
      </p:sp>
      <p:pic>
        <p:nvPicPr>
          <p:cNvPr id="2050" name="Picture 2" descr="http://241eiu5c0ct174bny3bhphwk.wpengine.netdna-cdn.com/wp-content/uploads/2015/08/Review-Your-Title-Tags-For-Search-Engine-Optimizatio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4" y="1772816"/>
            <a:ext cx="4381078" cy="3285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demm.it/wp-content/uploads/2012/03/dreamwea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56420"/>
            <a:ext cx="6408512" cy="43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est-news.com.ua/images/sampledata/parks/svit/w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6" y="278092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Хостинг</a:t>
            </a:r>
            <a:r>
              <a:rPr lang="ru-RU" sz="2400" dirty="0"/>
              <a:t> – это площадка для  размещения вашей информации в сети Интернет, а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</a:t>
            </a:r>
            <a:r>
              <a:rPr lang="ru-RU" sz="2400" dirty="0"/>
              <a:t> – идентификация.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322" y="51571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Домен в переводе с французского (</a:t>
            </a:r>
            <a:r>
              <a:rPr lang="ru-RU" sz="2400" dirty="0" err="1"/>
              <a:t>domaine</a:t>
            </a:r>
            <a:r>
              <a:rPr lang="ru-RU" sz="2400" dirty="0"/>
              <a:t>) обозначает единицу структуры. В сети Интернет это ваше уникальное имя. </a:t>
            </a:r>
          </a:p>
        </p:txBody>
      </p:sp>
      <p:pic>
        <p:nvPicPr>
          <p:cNvPr id="3076" name="Picture 4" descr="http://www.digiseller.ru/preview/153526/p1_5031814323725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" y="2455744"/>
            <a:ext cx="4580508" cy="24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r-gsm.ru/1Fre11des/2013/aug/host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3921484" cy="24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ei7\Downloads\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703">
            <a:off x="408140" y="1704161"/>
            <a:ext cx="4123394" cy="329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rei7\Downloads\neth22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14" y="1019201"/>
            <a:ext cx="4449274" cy="32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Итак, какой конструктор сайтов выбрать? </a:t>
            </a:r>
          </a:p>
        </p:txBody>
      </p:sp>
      <p:pic>
        <p:nvPicPr>
          <p:cNvPr id="5124" name="Picture 4" descr="C:\Users\Grei7\Downloads\templates-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8289"/>
            <a:ext cx="467822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Grei7\Downloads\website-builder-ucoz-040621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708">
            <a:off x="5501627" y="3872219"/>
            <a:ext cx="3650512" cy="29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in.ucoz.ru/_pu/1/2500674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-77090"/>
            <a:ext cx="1947607" cy="14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atic.wixstatic.com/media/0a2719_e59bd72f886245398db87e13a14e99be.jpg/v1/fill/w_393,h_315,al_c,q_80,usm_0.66_1.00_0.01/0a2719_e59bd72f886245398db87e13a14e99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49" y="836712"/>
            <a:ext cx="31443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1108371"/>
            <a:ext cx="5567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Преимущества: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Большое количество </a:t>
            </a:r>
            <a:r>
              <a:rPr lang="ru-RU" dirty="0" smtClean="0"/>
              <a:t>шаблонов;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Обилие возможностей и настроек;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Постепенно растущий объём дискового пространства по мере развития сайта (без дополнительной оплаты);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Хорошо индексируется поисковиками;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Доступность </a:t>
            </a:r>
            <a:r>
              <a:rPr lang="ru-RU" dirty="0"/>
              <a:t>техподдержки.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77072"/>
            <a:ext cx="8711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Недостатки: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Огромный рекламный баннер в правом верхнем углу, закрывающий четверть экрана, причём не всегда пристойного содержания;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Невозможность полного переноса сайта на другой хостинг;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Нельзя устанавливать на хостинг сторонние скрипты, можно использовать только штатные;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Конструктор </a:t>
            </a:r>
            <a:r>
              <a:rPr lang="ru-RU" dirty="0"/>
              <a:t>будет сложным для новичков;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Достаточно однообразные шаблоны.</a:t>
            </a:r>
          </a:p>
        </p:txBody>
      </p:sp>
    </p:spTree>
    <p:extLst>
      <p:ext uri="{BB962C8B-B14F-4D97-AF65-F5344CB8AC3E}">
        <p14:creationId xmlns:p14="http://schemas.microsoft.com/office/powerpoint/2010/main" val="1196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wixstatic.com/media/0a2719_fcf42fbf87554f50a0367ec4d1ca8074.jpg/v1/fill/w_336,h_176,al_c,q_80,usm_0.66_1.00_0.01/0a2719_fcf42fbf87554f50a0367ec4d1ca8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200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mdtamid.com/wp-content/uploads/2015/04/wix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" y="10344"/>
            <a:ext cx="224661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286" y="1412776"/>
            <a:ext cx="86642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К преимуществам относятся: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Огромное количество качественных и разнообразных шаблонов (более 1000);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Возможность создания собственного уникального шаблона;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Мощный редактор сайта;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Наряду с HTML5 есть возможность создания сайтов на </a:t>
            </a:r>
            <a:r>
              <a:rPr lang="ru-RU" dirty="0" err="1"/>
              <a:t>flash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Очень </a:t>
            </a:r>
            <a:r>
              <a:rPr lang="ru-RU" dirty="0"/>
              <a:t>гибкие и разнообразные настройки;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Сайты на </a:t>
            </a:r>
            <a:r>
              <a:rPr lang="ru-RU" dirty="0" err="1"/>
              <a:t>Wix</a:t>
            </a:r>
            <a:r>
              <a:rPr lang="ru-RU" dirty="0"/>
              <a:t> хорошо индексируются поисковыми системами;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Русифицированный, понятный и приятный на вид интерфейс;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Возможность создания мобильной версии ресурса и страниц для социальной сети </a:t>
            </a:r>
            <a:r>
              <a:rPr lang="ru-RU" dirty="0" err="1"/>
              <a:t>Facebook</a:t>
            </a:r>
            <a:r>
              <a:rPr lang="ru-RU" dirty="0"/>
              <a:t> (имеется богатый выбор шаблонов);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Довольно отзывчивая техподдержка;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Достаточно </a:t>
            </a:r>
            <a:r>
              <a:rPr lang="ru-RU" dirty="0"/>
              <a:t>выгодное соотношение цена/качество при переходе на платный пакет.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Возможность переноса сайта на свой хостинг, но при условии покупки Премиум-аккаунта.</a:t>
            </a:r>
          </a:p>
        </p:txBody>
      </p:sp>
    </p:spTree>
    <p:extLst>
      <p:ext uri="{BB962C8B-B14F-4D97-AF65-F5344CB8AC3E}">
        <p14:creationId xmlns:p14="http://schemas.microsoft.com/office/powerpoint/2010/main" val="26050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wixstatic.com/media/0a2719_fcf42fbf87554f50a0367ec4d1ca8074.jpg/v1/fill/w_336,h_176,al_c,q_80,usm_0.66_1.00_0.01/0a2719_fcf42fbf87554f50a0367ec4d1ca8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500">
            <a:off x="379643" y="3429000"/>
            <a:ext cx="50863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mdtamid.com/wp-content/uploads/2015/04/wix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" y="10344"/>
            <a:ext cx="224661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644" y="1196752"/>
            <a:ext cx="80807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Недостатки: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Недостаточно запоминающийся адрес страницы в бесплатной версии, имеет вид </a:t>
            </a:r>
            <a:r>
              <a:rPr lang="ru-RU" dirty="0" err="1" smtClean="0"/>
              <a:t>Вашwix</a:t>
            </a:r>
            <a:r>
              <a:rPr lang="en-US" dirty="0" smtClean="0"/>
              <a:t> </a:t>
            </a:r>
            <a:r>
              <a:rPr lang="ru-RU" dirty="0" smtClean="0"/>
              <a:t>логин.wix.com/название </a:t>
            </a:r>
            <a:r>
              <a:rPr lang="ru-RU" dirty="0"/>
              <a:t>сайта;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Довольно слабый раздел "помощь", для детального освоения возможностей его явно мало;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Реклама в нижнем левом углу, которую можно убрать, лишь оплатив платный пакет.</a:t>
            </a:r>
          </a:p>
        </p:txBody>
      </p:sp>
      <p:pic>
        <p:nvPicPr>
          <p:cNvPr id="8194" name="Picture 2" descr="http://screenshots.en.sftcdn.net/blog/en/2008/04/wi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static.wixstatic.com/media/0a2719_bd23ad975f234891878d8986c2db6bc6.jpg/v1/fill/w_600,h_328,al_c,q_80,usm_0.66_1.00_0.01/0a2719_bd23ad975f234891878d8986c2db6b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3842792" cy="21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romobiz.by/wp-content/uploads/2015/08/umi.ru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70229"/>
            <a:ext cx="2508441" cy="14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622" y="1124744"/>
            <a:ext cx="8661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Преимущества: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Богатый функционал, много возможностей</a:t>
            </a:r>
            <a:r>
              <a:rPr lang="ru-RU" dirty="0" smtClean="0"/>
              <a:t>;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Быстрота создания сайта (5-10 минут)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формата XML для отображения любых данных системы;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Интеграция </a:t>
            </a:r>
            <a:r>
              <a:rPr lang="ru-RU" dirty="0"/>
              <a:t>с социальными сетями и возможность подключения комментариев</a:t>
            </a:r>
            <a:r>
              <a:rPr lang="ru-RU" dirty="0" smtClean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Более 100 шаблонов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52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Недостатки:</a:t>
            </a:r>
            <a:endParaRPr lang="ru-RU" dirty="0"/>
          </a:p>
          <a:p>
            <a:pPr fontAlgn="base"/>
            <a:r>
              <a:rPr lang="ru-RU" dirty="0"/>
              <a:t>Всего 100 Мб дискового пространства в бесплатном пакете.</a:t>
            </a:r>
          </a:p>
          <a:p>
            <a:pPr fontAlgn="base"/>
            <a:r>
              <a:rPr lang="ru-RU" dirty="0"/>
              <a:t>Высокие цены выкупа.</a:t>
            </a:r>
          </a:p>
        </p:txBody>
      </p:sp>
    </p:spTree>
    <p:extLst>
      <p:ext uri="{BB962C8B-B14F-4D97-AF65-F5344CB8AC3E}">
        <p14:creationId xmlns:p14="http://schemas.microsoft.com/office/powerpoint/2010/main" val="159994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reejob.in.ua/wp-content/uploads/2012/03/nethouse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247637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atic.wixstatic.com/media/0a2719_b4d2e8c214344c659a3e7444a207a9c3.jpg/v1/fill/w_560,h_404,al_c,lg_1,q_80/0a2719_b4d2e8c214344c659a3e7444a207a9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59327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914" y="1060443"/>
            <a:ext cx="5179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Преимущества: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Готовый сайт можно привязать к своему домену;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Неограниченное дисковое пространство;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Нет навязчивой рекламы;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Бесплатный доступ к основной части возможностей портала;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Удобный интерфейс, красивые шаблоны;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Интеграция </a:t>
            </a:r>
            <a:r>
              <a:rPr lang="ru-RU" dirty="0"/>
              <a:t>с социальными сетями;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SEO-настройки страниц.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Приличная техподдержка.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25144"/>
            <a:ext cx="8705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/>
              <a:t>Недостатки: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Нет возможности вставить HTML-код, баннеры;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Нет форума.</a:t>
            </a:r>
          </a:p>
        </p:txBody>
      </p:sp>
    </p:spTree>
    <p:extLst>
      <p:ext uri="{BB962C8B-B14F-4D97-AF65-F5344CB8AC3E}">
        <p14:creationId xmlns:p14="http://schemas.microsoft.com/office/powerpoint/2010/main" val="1641696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3528" y="908720"/>
            <a:ext cx="8496944" cy="1800200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До встречи в сети!</a:t>
            </a:r>
            <a:endParaRPr lang="ru-RU" sz="40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051720" y="3284984"/>
            <a:ext cx="5472608" cy="2016224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Надеюсь зайти на странички ваших сайтов и найти нужную для себя информацию.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75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2271530"/>
            <a:ext cx="7772400" cy="1362456"/>
          </a:xfrm>
        </p:spPr>
        <p:txBody>
          <a:bodyPr/>
          <a:lstStyle/>
          <a:p>
            <a:r>
              <a:rPr lang="ru-RU" sz="4000" dirty="0">
                <a:effectLst/>
              </a:rPr>
              <a:t>Личный </a:t>
            </a:r>
            <a:r>
              <a:rPr lang="ru-RU" sz="4000" dirty="0" smtClean="0">
                <a:effectLst/>
              </a:rPr>
              <a:t>сайт </a:t>
            </a:r>
            <a:r>
              <a:rPr lang="ru-RU" sz="4000" dirty="0">
                <a:effectLst/>
              </a:rPr>
              <a:t>как платформа для организации смешанного обучения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68716" y="6272758"/>
            <a:ext cx="1656184" cy="576064"/>
          </a:xfrm>
        </p:spPr>
        <p:txBody>
          <a:bodyPr/>
          <a:lstStyle/>
          <a:p>
            <a:r>
              <a:rPr lang="ru-RU" dirty="0" smtClean="0"/>
              <a:t>Бабич А.В.</a:t>
            </a:r>
            <a:endParaRPr lang="ru-RU" dirty="0"/>
          </a:p>
        </p:txBody>
      </p:sp>
      <p:pic>
        <p:nvPicPr>
          <p:cNvPr id="4100" name="Picture 4" descr="http://www.jakartawebdesain.com/wp-content/uploads/2015/05/website-perusaha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84" y="2420888"/>
            <a:ext cx="5472608" cy="41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mresazak.com/uploads/images/fqk0pm201511141229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645024"/>
            <a:ext cx="7046440" cy="3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rationalfaiths.com/wp-content/uploads/2013/03/internet-10001626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770">
            <a:off x="229193" y="2744956"/>
            <a:ext cx="4314920" cy="257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chevrolet-auto.kz/img/vse-o-chevrolet/socialnye-seti/img-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" y="963549"/>
            <a:ext cx="6483772" cy="2791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ubrava-detsad.moy.su/ssilki/cor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631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37" y="0"/>
            <a:ext cx="3856087" cy="26173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alina-sudak.ru/sc-pic/i07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" y="2359080"/>
            <a:ext cx="8724900" cy="185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r="2286" b="7052"/>
          <a:stretch/>
        </p:blipFill>
        <p:spPr bwMode="auto">
          <a:xfrm>
            <a:off x="2878534" y="2642811"/>
            <a:ext cx="5879058" cy="2885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102" y="5517232"/>
            <a:ext cx="844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настоящее время происходит быстрое развитие и распространение новых информационных и телекоммуникационных технологий, что создает предпосылки для широкого использования электронного обучения в образовании и развитии новой технологии обучения - смешанного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7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sinyourcity.com/oc-content/uploads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7" y="953488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otexsnab.ru/upload_modules/goods/goods/full/bb7a77787fbad3ecb3e89ce0c3d2e2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316">
            <a:off x="1218647" y="1774720"/>
            <a:ext cx="3201587" cy="22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05273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Какие же условия способствуют успешной реализации  данной технологии?</a:t>
            </a:r>
            <a:endParaRPr lang="ru-RU" sz="2400" b="1" dirty="0"/>
          </a:p>
        </p:txBody>
      </p:sp>
      <p:pic>
        <p:nvPicPr>
          <p:cNvPr id="1026" name="Picture 2" descr="http://iro-ufa.ru/images/stories/Mob_klas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0968"/>
            <a:ext cx="4551101" cy="31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olgazandynova.ru/wp-content/uploads/2016/02/%D0%9A%D0%B0%D1%80%D1%82%D0%B8%D0%BD%D0%BA%D0%B0_%D0%BF%D0%B0%D0%BC%D1%8F%D1%82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620614"/>
            <a:ext cx="3888293" cy="2838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475" y="981742"/>
            <a:ext cx="8929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</a:t>
            </a:r>
            <a:r>
              <a:rPr lang="ru-RU" sz="2000" i="1" dirty="0"/>
              <a:t> – информационно-компьютерный проект, виртуальная площадка учебных практик по предмету, средство организации образовательного процесса.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475" y="2321005"/>
            <a:ext cx="8706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/>
              <a:t>Актуальность сайта</a:t>
            </a:r>
            <a:r>
              <a:rPr lang="ru-RU" sz="2000" dirty="0"/>
              <a:t> определяется необходимостью создания современной образовательной среды с широкими возможностями, организации  управления системы смешанного обучения в школе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i="1" u="sng" dirty="0"/>
              <a:t>Эффективность и практическая значимость</a:t>
            </a:r>
            <a:r>
              <a:rPr lang="ru-RU" sz="2000" dirty="0"/>
              <a:t> данной платформы заключаются в систематизации и рациональной подаче всего учебного материала, перспективной наглядности, доступности ресурсов, что помогает оптимально регулировать учебный процесс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i="1" u="sng" dirty="0"/>
              <a:t>Целевое назначение площадк</a:t>
            </a:r>
            <a:r>
              <a:rPr lang="ru-RU" sz="2000" i="1" dirty="0"/>
              <a:t>и</a:t>
            </a:r>
            <a:r>
              <a:rPr lang="ru-RU" sz="2000" b="1" dirty="0"/>
              <a:t> </a:t>
            </a:r>
            <a:r>
              <a:rPr lang="ru-RU" sz="2000" dirty="0"/>
              <a:t>– обеспечение обучающихся электронными образовательными  материалами для самостоятельной работы в любое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4881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027" y="2132856"/>
            <a:ext cx="87814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презентация своего профессионального </a:t>
            </a:r>
            <a:r>
              <a:rPr lang="ru-RU" b="1" dirty="0" smtClean="0">
                <a:cs typeface="Times New Roman" pitchFamily="18" charset="0"/>
              </a:rPr>
              <a:t>уровня</a:t>
            </a:r>
          </a:p>
          <a:p>
            <a:pPr marL="342900" lvl="0" indent="-342900">
              <a:buFont typeface="+mj-lt"/>
              <a:buAutoNum type="arabicPeriod"/>
            </a:pPr>
            <a:endParaRPr lang="ru-RU" sz="600" b="1" dirty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организация </a:t>
            </a:r>
            <a:r>
              <a:rPr lang="ru-RU" b="1" dirty="0" smtClean="0">
                <a:cs typeface="Times New Roman" pitchFamily="18" charset="0"/>
              </a:rPr>
              <a:t>взаимодействия </a:t>
            </a:r>
            <a:r>
              <a:rPr lang="ru-RU" b="1" dirty="0">
                <a:cs typeface="Times New Roman" pitchFamily="18" charset="0"/>
              </a:rPr>
              <a:t>с </a:t>
            </a:r>
            <a:r>
              <a:rPr lang="ru-RU" b="1" dirty="0" smtClean="0">
                <a:cs typeface="Times New Roman" pitchFamily="18" charset="0"/>
              </a:rPr>
              <a:t>родителями и коллегами;</a:t>
            </a:r>
          </a:p>
          <a:p>
            <a:pPr marL="342900" lvl="0" indent="-342900">
              <a:buFont typeface="+mj-lt"/>
              <a:buAutoNum type="arabicPeriod"/>
            </a:pPr>
            <a:endParaRPr lang="ru-RU" sz="600" b="1" dirty="0" smtClean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cs typeface="Times New Roman" pitchFamily="18" charset="0"/>
              </a:rPr>
              <a:t>повышение </a:t>
            </a:r>
            <a:r>
              <a:rPr lang="ru-RU" b="1" dirty="0">
                <a:cs typeface="Times New Roman" pitchFamily="18" charset="0"/>
              </a:rPr>
              <a:t>уровня ИКТ </a:t>
            </a:r>
            <a:r>
              <a:rPr lang="ru-RU" b="1" dirty="0" smtClean="0">
                <a:cs typeface="Times New Roman" pitchFamily="18" charset="0"/>
              </a:rPr>
              <a:t>компетенций;</a:t>
            </a:r>
          </a:p>
          <a:p>
            <a:pPr marL="342900" lvl="0" indent="-342900">
              <a:buFont typeface="+mj-lt"/>
              <a:buAutoNum type="arabicPeriod"/>
            </a:pPr>
            <a:endParaRPr lang="ru-RU" sz="600" b="1" dirty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осуществление </a:t>
            </a:r>
            <a:r>
              <a:rPr lang="ru-RU" b="1" dirty="0" smtClean="0">
                <a:cs typeface="Times New Roman" pitchFamily="18" charset="0"/>
              </a:rPr>
              <a:t>трансляции </a:t>
            </a:r>
            <a:r>
              <a:rPr lang="ru-RU" b="1" dirty="0">
                <a:cs typeface="Times New Roman" pitchFamily="18" charset="0"/>
              </a:rPr>
              <a:t>собственного опыта на широкую аудиторию</a:t>
            </a:r>
            <a:r>
              <a:rPr lang="ru-RU" b="1" dirty="0" smtClean="0"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600" b="1" dirty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создание систематизированного архива собственных материалов, хранящихся на сервере</a:t>
            </a:r>
            <a:r>
              <a:rPr lang="ru-RU" b="1" dirty="0" smtClean="0"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600" b="1" dirty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осуществление участия в профессиональных конкурсах </a:t>
            </a:r>
            <a:r>
              <a:rPr lang="ru-RU" b="1" dirty="0" err="1">
                <a:cs typeface="Times New Roman" pitchFamily="18" charset="0"/>
              </a:rPr>
              <a:t>Web</a:t>
            </a:r>
            <a:r>
              <a:rPr lang="ru-RU" b="1" dirty="0">
                <a:cs typeface="Times New Roman" pitchFamily="18" charset="0"/>
              </a:rPr>
              <a:t>-сайтов педагогов</a:t>
            </a:r>
            <a:r>
              <a:rPr lang="ru-RU" b="1" dirty="0" smtClean="0"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600" b="1" dirty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создание мотивации и условий для собственного профессионального роста и творческого </a:t>
            </a:r>
            <a:r>
              <a:rPr lang="ru-RU" b="1" dirty="0" smtClean="0">
                <a:cs typeface="Times New Roman" pitchFamily="18" charset="0"/>
              </a:rPr>
              <a:t>развития;</a:t>
            </a:r>
          </a:p>
          <a:p>
            <a:pPr marL="342900" lvl="0" indent="-342900">
              <a:buFont typeface="+mj-lt"/>
              <a:buAutoNum type="arabicPeriod"/>
            </a:pPr>
            <a:endParaRPr lang="ru-RU" sz="600" b="1" dirty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получение баллов за сайт </a:t>
            </a:r>
            <a:r>
              <a:rPr lang="ru-RU" b="1" dirty="0" smtClean="0">
                <a:cs typeface="Times New Roman" pitchFamily="18" charset="0"/>
              </a:rPr>
              <a:t>для аттестации.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38508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возможности приобретает учитель, создавая персональный сайт:</a:t>
            </a:r>
          </a:p>
        </p:txBody>
      </p:sp>
    </p:spTree>
    <p:extLst>
      <p:ext uri="{BB962C8B-B14F-4D97-AF65-F5344CB8AC3E}">
        <p14:creationId xmlns:p14="http://schemas.microsoft.com/office/powerpoint/2010/main" val="6599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 со стрелкой вниз 11"/>
          <p:cNvSpPr/>
          <p:nvPr/>
        </p:nvSpPr>
        <p:spPr>
          <a:xfrm>
            <a:off x="539552" y="904375"/>
            <a:ext cx="8280920" cy="1656184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КОГО ОРИЕНТИРОВАН САЙТ (его потенциальная аудитория)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этот вопрос отражается на структуре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информативной начинке сайта.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46937183"/>
              </p:ext>
            </p:extLst>
          </p:nvPr>
        </p:nvGraphicFramePr>
        <p:xfrm>
          <a:off x="0" y="2060848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026046" y="2728951"/>
            <a:ext cx="5714305" cy="7200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Для вас</a:t>
            </a:r>
            <a:endParaRPr lang="ru-RU" sz="3200" dirty="0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5400000" flipH="1" flipV="1">
            <a:off x="1278178" y="2789196"/>
            <a:ext cx="720080" cy="59959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F6B28-12AE-4790-87C5-8B692D28C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593F6B28-12AE-4790-87C5-8B692D28C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3A34B90-89CE-4FBA-88D9-9F9EF2B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13A34B90-89CE-4FBA-88D9-9F9EF2B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4E97646-4AAD-4814-AFDB-31C275924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94E97646-4AAD-4814-AFDB-31C275924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3F39C8B-D06F-4B2A-8C20-1796DF49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F3F39C8B-D06F-4B2A-8C20-1796DF492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56C3B7B-68B7-4AF6-9026-8AD5D1D73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A56C3B7B-68B7-4AF6-9026-8AD5D1D73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991B7B-A507-4E72-8EDB-F174AB5CC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E3991B7B-A507-4E72-8EDB-F174AB5CC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40C682-00C7-4E7C-806A-EA4DF3B4D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4C40C682-00C7-4E7C-806A-EA4DF3B4D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Sub>
          <a:bldDgm bld="one"/>
        </p:bldSub>
      </p:bldGraphic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11560" y="116632"/>
            <a:ext cx="8136904" cy="1008112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Структура сайта педагога</a:t>
            </a:r>
            <a:endParaRPr lang="ru-RU" sz="3200" dirty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323528" y="1340768"/>
            <a:ext cx="2304256" cy="720080"/>
          </a:xfrm>
          <a:prstGeom prst="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вас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23528" y="2456892"/>
            <a:ext cx="2304256" cy="720080"/>
          </a:xfrm>
          <a:prstGeom prst="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родителей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23528" y="4672890"/>
            <a:ext cx="2304256" cy="720080"/>
          </a:xfrm>
          <a:prstGeom prst="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коллег</a:t>
            </a:r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23528" y="5805264"/>
            <a:ext cx="2304256" cy="792088"/>
          </a:xfrm>
          <a:prstGeom prst="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случайных посетителей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87824" y="1196752"/>
            <a:ext cx="5760640" cy="864096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Портфолио, конспекты, свои методические наработки, РП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987824" y="2201390"/>
            <a:ext cx="5760640" cy="936104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Советы, рекомендации.</a:t>
            </a:r>
            <a:endParaRPr lang="ru-RU" sz="28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987824" y="4581128"/>
            <a:ext cx="5760640" cy="1008112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Уникальный  методический материал.</a:t>
            </a:r>
            <a:endParaRPr lang="ru-RU" sz="28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987824" y="5805264"/>
            <a:ext cx="5760640" cy="936104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Стиль, оформление, грамотность, профессионализм.</a:t>
            </a:r>
            <a:endParaRPr lang="ru-RU" sz="2800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323528" y="3582472"/>
            <a:ext cx="2304256" cy="720080"/>
          </a:xfrm>
          <a:prstGeom prst="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учеников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87824" y="3284984"/>
            <a:ext cx="5760640" cy="1210862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Индивидуальные задания, тесты, дифференцированные контрольные работы.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56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179388" y="1484313"/>
            <a:ext cx="8677275" cy="4897437"/>
            <a:chOff x="168" y="960"/>
            <a:chExt cx="5367" cy="2792"/>
          </a:xfrm>
        </p:grpSpPr>
        <p:sp>
          <p:nvSpPr>
            <p:cNvPr id="2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1293 w 308"/>
                <a:gd name="T1" fmla="*/ 764 h 444"/>
                <a:gd name="T2" fmla="*/ 0 w 308"/>
                <a:gd name="T3" fmla="*/ 2822 h 444"/>
                <a:gd name="T4" fmla="*/ 0 w 308"/>
                <a:gd name="T5" fmla="*/ 1818 h 444"/>
                <a:gd name="T6" fmla="*/ 1293 w 308"/>
                <a:gd name="T7" fmla="*/ 0 h 444"/>
                <a:gd name="T8" fmla="*/ 1293 w 308"/>
                <a:gd name="T9" fmla="*/ 76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6231 w 1786"/>
                <a:gd name="T1" fmla="*/ 1806 h 284"/>
                <a:gd name="T2" fmla="*/ 0 w 1786"/>
                <a:gd name="T3" fmla="*/ 1806 h 284"/>
                <a:gd name="T4" fmla="*/ 1880 w 1786"/>
                <a:gd name="T5" fmla="*/ 0 h 284"/>
                <a:gd name="T6" fmla="*/ 7528 w 1786"/>
                <a:gd name="T7" fmla="*/ 0 h 284"/>
                <a:gd name="T8" fmla="*/ 6231 w 1786"/>
                <a:gd name="T9" fmla="*/ 1806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1293 w 308"/>
                <a:gd name="T1" fmla="*/ 757 h 442"/>
                <a:gd name="T2" fmla="*/ 0 w 308"/>
                <a:gd name="T3" fmla="*/ 2798 h 442"/>
                <a:gd name="T4" fmla="*/ 0 w 308"/>
                <a:gd name="T5" fmla="*/ 1811 h 442"/>
                <a:gd name="T6" fmla="*/ 1293 w 308"/>
                <a:gd name="T7" fmla="*/ 0 h 442"/>
                <a:gd name="T8" fmla="*/ 1293 w 308"/>
                <a:gd name="T9" fmla="*/ 757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6796 w 1920"/>
                <a:gd name="T1" fmla="*/ 1790 h 284"/>
                <a:gd name="T2" fmla="*/ 0 w 1920"/>
                <a:gd name="T3" fmla="*/ 1790 h 284"/>
                <a:gd name="T4" fmla="*/ 1880 w 1920"/>
                <a:gd name="T5" fmla="*/ 0 h 284"/>
                <a:gd name="T6" fmla="*/ 8093 w 1920"/>
                <a:gd name="T7" fmla="*/ 0 h 284"/>
                <a:gd name="T8" fmla="*/ 6796 w 1920"/>
                <a:gd name="T9" fmla="*/ 179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1297 w 306"/>
                <a:gd name="T1" fmla="*/ 769 h 444"/>
                <a:gd name="T2" fmla="*/ 0 w 306"/>
                <a:gd name="T3" fmla="*/ 2806 h 444"/>
                <a:gd name="T4" fmla="*/ 0 w 306"/>
                <a:gd name="T5" fmla="*/ 1804 h 444"/>
                <a:gd name="T6" fmla="*/ 1297 w 306"/>
                <a:gd name="T7" fmla="*/ 0 h 444"/>
                <a:gd name="T8" fmla="*/ 1297 w 306"/>
                <a:gd name="T9" fmla="*/ 769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1306 w 308"/>
                <a:gd name="T1" fmla="*/ 776 h 444"/>
                <a:gd name="T2" fmla="*/ 0 w 308"/>
                <a:gd name="T3" fmla="*/ 2822 h 444"/>
                <a:gd name="T4" fmla="*/ 0 w 308"/>
                <a:gd name="T5" fmla="*/ 1818 h 444"/>
                <a:gd name="T6" fmla="*/ 1306 w 308"/>
                <a:gd name="T7" fmla="*/ 0 h 444"/>
                <a:gd name="T8" fmla="*/ 1306 w 308"/>
                <a:gd name="T9" fmla="*/ 77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>
                <a:gd name="T0" fmla="*/ 7896 w 2180"/>
                <a:gd name="T1" fmla="*/ 1790 h 284"/>
                <a:gd name="T2" fmla="*/ 0 w 2180"/>
                <a:gd name="T3" fmla="*/ 1790 h 284"/>
                <a:gd name="T4" fmla="*/ 1882 w 2180"/>
                <a:gd name="T5" fmla="*/ 0 h 284"/>
                <a:gd name="T6" fmla="*/ 9194 w 2180"/>
                <a:gd name="T7" fmla="*/ 0 h 284"/>
                <a:gd name="T8" fmla="*/ 7896 w 2180"/>
                <a:gd name="T9" fmla="*/ 179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>
                <a:gd name="T0" fmla="*/ 4 w 1824"/>
                <a:gd name="T1" fmla="*/ 1326 h 2648"/>
                <a:gd name="T2" fmla="*/ 19 w 1824"/>
                <a:gd name="T3" fmla="*/ 1141 h 2648"/>
                <a:gd name="T4" fmla="*/ 44 w 1824"/>
                <a:gd name="T5" fmla="*/ 974 h 2648"/>
                <a:gd name="T6" fmla="*/ 76 w 1824"/>
                <a:gd name="T7" fmla="*/ 821 h 2648"/>
                <a:gd name="T8" fmla="*/ 112 w 1824"/>
                <a:gd name="T9" fmla="*/ 683 h 2648"/>
                <a:gd name="T10" fmla="*/ 152 w 1824"/>
                <a:gd name="T11" fmla="*/ 562 h 2648"/>
                <a:gd name="T12" fmla="*/ 194 w 1824"/>
                <a:gd name="T13" fmla="*/ 456 h 2648"/>
                <a:gd name="T14" fmla="*/ 238 w 1824"/>
                <a:gd name="T15" fmla="*/ 362 h 2648"/>
                <a:gd name="T16" fmla="*/ 280 w 1824"/>
                <a:gd name="T17" fmla="*/ 284 h 2648"/>
                <a:gd name="T18" fmla="*/ 321 w 1824"/>
                <a:gd name="T19" fmla="*/ 219 h 2648"/>
                <a:gd name="T20" fmla="*/ 358 w 1824"/>
                <a:gd name="T21" fmla="*/ 167 h 2648"/>
                <a:gd name="T22" fmla="*/ 388 w 1824"/>
                <a:gd name="T23" fmla="*/ 127 h 2648"/>
                <a:gd name="T24" fmla="*/ 413 w 1824"/>
                <a:gd name="T25" fmla="*/ 99 h 2648"/>
                <a:gd name="T26" fmla="*/ 428 w 1824"/>
                <a:gd name="T27" fmla="*/ 83 h 2648"/>
                <a:gd name="T28" fmla="*/ 434 w 1824"/>
                <a:gd name="T29" fmla="*/ 77 h 2648"/>
                <a:gd name="T30" fmla="*/ 612 w 1824"/>
                <a:gd name="T31" fmla="*/ 30 h 2648"/>
                <a:gd name="T32" fmla="*/ 555 w 1824"/>
                <a:gd name="T33" fmla="*/ 176 h 2648"/>
                <a:gd name="T34" fmla="*/ 551 w 1824"/>
                <a:gd name="T35" fmla="*/ 178 h 2648"/>
                <a:gd name="T36" fmla="*/ 536 w 1824"/>
                <a:gd name="T37" fmla="*/ 187 h 2648"/>
                <a:gd name="T38" fmla="*/ 514 w 1824"/>
                <a:gd name="T39" fmla="*/ 200 h 2648"/>
                <a:gd name="T40" fmla="*/ 485 w 1824"/>
                <a:gd name="T41" fmla="*/ 221 h 2648"/>
                <a:gd name="T42" fmla="*/ 450 w 1824"/>
                <a:gd name="T43" fmla="*/ 251 h 2648"/>
                <a:gd name="T44" fmla="*/ 410 w 1824"/>
                <a:gd name="T45" fmla="*/ 291 h 2648"/>
                <a:gd name="T46" fmla="*/ 366 w 1824"/>
                <a:gd name="T47" fmla="*/ 343 h 2648"/>
                <a:gd name="T48" fmla="*/ 320 w 1824"/>
                <a:gd name="T49" fmla="*/ 407 h 2648"/>
                <a:gd name="T50" fmla="*/ 272 w 1824"/>
                <a:gd name="T51" fmla="*/ 484 h 2648"/>
                <a:gd name="T52" fmla="*/ 224 w 1824"/>
                <a:gd name="T53" fmla="*/ 580 h 2648"/>
                <a:gd name="T54" fmla="*/ 176 w 1824"/>
                <a:gd name="T55" fmla="*/ 689 h 2648"/>
                <a:gd name="T56" fmla="*/ 131 w 1824"/>
                <a:gd name="T57" fmla="*/ 816 h 2648"/>
                <a:gd name="T58" fmla="*/ 87 w 1824"/>
                <a:gd name="T59" fmla="*/ 964 h 2648"/>
                <a:gd name="T60" fmla="*/ 49 w 1824"/>
                <a:gd name="T61" fmla="*/ 1132 h 2648"/>
                <a:gd name="T62" fmla="*/ 15 w 1824"/>
                <a:gd name="T63" fmla="*/ 1322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7346 w 2048"/>
                <a:gd name="T1" fmla="*/ 1818 h 286"/>
                <a:gd name="T2" fmla="*/ 0 w 2048"/>
                <a:gd name="T3" fmla="*/ 1818 h 286"/>
                <a:gd name="T4" fmla="*/ 1882 w 2048"/>
                <a:gd name="T5" fmla="*/ 0 h 286"/>
                <a:gd name="T6" fmla="*/ 8639 w 2048"/>
                <a:gd name="T7" fmla="*/ 0 h 286"/>
                <a:gd name="T8" fmla="*/ 7346 w 2048"/>
                <a:gd name="T9" fmla="*/ 1818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Планирование и проектирование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50" name="Прямоугольник 6"/>
          <p:cNvSpPr>
            <a:spLocks noChangeArrowheads="1"/>
          </p:cNvSpPr>
          <p:nvPr/>
        </p:nvSpPr>
        <p:spPr bwMode="auto">
          <a:xfrm>
            <a:off x="3635375" y="4724400"/>
            <a:ext cx="199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Создание сайта</a:t>
            </a:r>
            <a:endParaRPr lang="ru-RU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Прямоугольник 7"/>
          <p:cNvSpPr>
            <a:spLocks noChangeArrowheads="1"/>
          </p:cNvSpPr>
          <p:nvPr/>
        </p:nvSpPr>
        <p:spPr bwMode="auto">
          <a:xfrm>
            <a:off x="4140200" y="3573463"/>
            <a:ext cx="2747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9600" indent="-6096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Сопровождение сайта</a:t>
            </a:r>
            <a:endParaRPr lang="ru-RU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" name="Прямоугольник 8"/>
          <p:cNvSpPr>
            <a:spLocks noChangeArrowheads="1"/>
          </p:cNvSpPr>
          <p:nvPr/>
        </p:nvSpPr>
        <p:spPr bwMode="auto">
          <a:xfrm>
            <a:off x="5148263" y="2349500"/>
            <a:ext cx="24685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9600" indent="-609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Продвижение сайта</a:t>
            </a:r>
            <a:endParaRPr lang="ru-RU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5" name="Picture 2" descr="C:\Documents and Settings\Admin\Local Settings\Temporary Internet Files\Content.IE5\1R8H8QR9\MC9004357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01" y="4960938"/>
            <a:ext cx="1513662" cy="16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Горизонтальный свиток 25"/>
          <p:cNvSpPr/>
          <p:nvPr/>
        </p:nvSpPr>
        <p:spPr>
          <a:xfrm>
            <a:off x="400887" y="404664"/>
            <a:ext cx="8347577" cy="936104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kern="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Этапы создания сайта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2343</TotalTime>
  <Words>1063</Words>
  <Application>Microsoft Office PowerPoint</Application>
  <PresentationFormat>Экран (4:3)</PresentationFormat>
  <Paragraphs>140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Личный сайт как платформа для организации смешанного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Grei7</cp:lastModifiedBy>
  <cp:revision>119</cp:revision>
  <dcterms:created xsi:type="dcterms:W3CDTF">2013-02-14T17:42:15Z</dcterms:created>
  <dcterms:modified xsi:type="dcterms:W3CDTF">2016-10-18T11:25:07Z</dcterms:modified>
</cp:coreProperties>
</file>