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82"/>
  </p:notesMasterIdLst>
  <p:handoutMasterIdLst>
    <p:handoutMasterId r:id="rId83"/>
  </p:handoutMasterIdLst>
  <p:sldIdLst>
    <p:sldId id="256" r:id="rId3"/>
    <p:sldId id="361" r:id="rId4"/>
    <p:sldId id="362" r:id="rId5"/>
    <p:sldId id="365" r:id="rId6"/>
    <p:sldId id="257" r:id="rId7"/>
    <p:sldId id="259" r:id="rId8"/>
    <p:sldId id="272" r:id="rId9"/>
    <p:sldId id="273" r:id="rId10"/>
    <p:sldId id="261" r:id="rId11"/>
    <p:sldId id="271" r:id="rId12"/>
    <p:sldId id="278" r:id="rId13"/>
    <p:sldId id="276" r:id="rId14"/>
    <p:sldId id="277" r:id="rId15"/>
    <p:sldId id="274" r:id="rId16"/>
    <p:sldId id="275" r:id="rId17"/>
    <p:sldId id="270" r:id="rId18"/>
    <p:sldId id="281" r:id="rId19"/>
    <p:sldId id="279" r:id="rId20"/>
    <p:sldId id="359" r:id="rId21"/>
    <p:sldId id="280" r:id="rId22"/>
    <p:sldId id="283" r:id="rId23"/>
    <p:sldId id="286" r:id="rId24"/>
    <p:sldId id="287" r:id="rId25"/>
    <p:sldId id="284" r:id="rId26"/>
    <p:sldId id="288" r:id="rId27"/>
    <p:sldId id="291" r:id="rId28"/>
    <p:sldId id="292" r:id="rId29"/>
    <p:sldId id="289" r:id="rId30"/>
    <p:sldId id="293" r:id="rId31"/>
    <p:sldId id="296" r:id="rId32"/>
    <p:sldId id="294" r:id="rId33"/>
    <p:sldId id="295" r:id="rId34"/>
    <p:sldId id="297" r:id="rId35"/>
    <p:sldId id="298" r:id="rId36"/>
    <p:sldId id="301" r:id="rId37"/>
    <p:sldId id="299" r:id="rId38"/>
    <p:sldId id="300" r:id="rId39"/>
    <p:sldId id="303" r:id="rId40"/>
    <p:sldId id="306" r:id="rId41"/>
    <p:sldId id="304" r:id="rId42"/>
    <p:sldId id="308" r:id="rId43"/>
    <p:sldId id="311" r:id="rId44"/>
    <p:sldId id="312" r:id="rId45"/>
    <p:sldId id="309" r:id="rId46"/>
    <p:sldId id="310" r:id="rId47"/>
    <p:sldId id="313" r:id="rId48"/>
    <p:sldId id="316" r:id="rId49"/>
    <p:sldId id="314" r:id="rId50"/>
    <p:sldId id="318" r:id="rId51"/>
    <p:sldId id="321" r:id="rId52"/>
    <p:sldId id="319" r:id="rId53"/>
    <p:sldId id="323" r:id="rId54"/>
    <p:sldId id="326" r:id="rId55"/>
    <p:sldId id="327" r:id="rId56"/>
    <p:sldId id="324" r:id="rId57"/>
    <p:sldId id="328" r:id="rId58"/>
    <p:sldId id="331" r:id="rId59"/>
    <p:sldId id="329" r:id="rId60"/>
    <p:sldId id="330" r:id="rId61"/>
    <p:sldId id="333" r:id="rId62"/>
    <p:sldId id="336" r:id="rId63"/>
    <p:sldId id="334" r:id="rId64"/>
    <p:sldId id="338" r:id="rId65"/>
    <p:sldId id="341" r:id="rId66"/>
    <p:sldId id="342" r:id="rId67"/>
    <p:sldId id="339" r:id="rId68"/>
    <p:sldId id="340" r:id="rId69"/>
    <p:sldId id="343" r:id="rId70"/>
    <p:sldId id="346" r:id="rId71"/>
    <p:sldId id="344" r:id="rId72"/>
    <p:sldId id="345" r:id="rId73"/>
    <p:sldId id="348" r:id="rId74"/>
    <p:sldId id="351" r:id="rId75"/>
    <p:sldId id="349" r:id="rId76"/>
    <p:sldId id="350" r:id="rId77"/>
    <p:sldId id="353" r:id="rId78"/>
    <p:sldId id="356" r:id="rId79"/>
    <p:sldId id="354" r:id="rId80"/>
    <p:sldId id="360" r:id="rId8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47" autoAdjust="0"/>
  </p:normalViewPr>
  <p:slideViewPr>
    <p:cSldViewPr>
      <p:cViewPr>
        <p:scale>
          <a:sx n="70" d="100"/>
          <a:sy n="70" d="100"/>
        </p:scale>
        <p:origin x="-2814" y="-9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presProps" Target="pres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0F481-1878-4553-9AB5-F056BD1F5C34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30233-B9BE-4726-992B-B6E7AAC4A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6868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5DF4F-BEC1-42A0-BFB1-66634E36BB12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31B2C-13B3-470F-A323-2F57F68C5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7096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93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146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010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075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937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882C-062A-4A93-9026-091A8D776919}" type="datetime1">
              <a:rPr lang="ru-RU" smtClean="0"/>
              <a:t>18.10.2016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C587-6E6C-4C03-B767-3D811794D9AD}" type="datetime1">
              <a:rPr lang="ru-RU" smtClean="0"/>
              <a:t>18.10.2016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3D57-090C-4187-AED5-BD165F016CE1}" type="datetime1">
              <a:rPr lang="ru-RU" smtClean="0"/>
              <a:t>18.10.2016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1AB9-EE8D-4A55-8C0C-BF7E697A737A}" type="datetime1">
              <a:rPr lang="ru-RU" smtClean="0"/>
              <a:t>18.10.2016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86CA-104E-4C05-A7DE-19C83A98B918}" type="datetime1">
              <a:rPr lang="ru-RU" smtClean="0"/>
              <a:t>18.10.2016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39EE-8B03-4E6D-8EA5-75C6AD42666A}" type="datetime1">
              <a:rPr lang="ru-RU" smtClean="0"/>
              <a:t>18.10.2016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88F6-BA74-413A-83A9-AEA1BCB99169}" type="datetime1">
              <a:rPr lang="ru-RU" smtClean="0"/>
              <a:t>18.10.2016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0570-A86F-4AD9-A5ED-B74F5074B0CB}" type="datetime1">
              <a:rPr lang="ru-RU" smtClean="0"/>
              <a:t>18.10.2016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A273-40E5-48FE-A9BA-3AC07C17CB57}" type="datetime1">
              <a:rPr lang="ru-RU" smtClean="0"/>
              <a:t>18.10.2016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E07B-176A-4A3A-AD70-C862A8CA3526}" type="datetime1">
              <a:rPr lang="ru-RU" smtClean="0"/>
              <a:t>18.10.2016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9F11-CA97-474A-BA9B-918C6E944892}" type="datetime1">
              <a:rPr lang="ru-RU" smtClean="0"/>
              <a:t>18.10.2016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hf hdr="0" ftr="0"/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41EAB-0493-4492-9BC8-A2734E1A84E6}" type="datetime1">
              <a:rPr lang="ru-RU" smtClean="0"/>
              <a:t>18.10.2016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microsoft.com/office/2007/relationships/hdphoto" Target="../media/hdphoto1.wdp"/><Relationship Id="rId7" Type="http://schemas.openxmlformats.org/officeDocument/2006/relationships/slide" Target="slide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image" Target="../media/image8.png"/><Relationship Id="rId4" Type="http://schemas.openxmlformats.org/officeDocument/2006/relationships/slide" Target="slide5.xml"/><Relationship Id="rId9" Type="http://schemas.openxmlformats.org/officeDocument/2006/relationships/hyperlink" Target="https://inf-oge.sdamgia.ru/test?theme=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slide" Target="slide5.xml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inf-oge.sdamgia.ru/test?theme=3" TargetMode="External"/><Relationship Id="rId3" Type="http://schemas.microsoft.com/office/2007/relationships/hdphoto" Target="../media/hdphoto1.wdp"/><Relationship Id="rId7" Type="http://schemas.openxmlformats.org/officeDocument/2006/relationships/slide" Target="slide1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7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5.jpeg"/><Relationship Id="rId4" Type="http://schemas.openxmlformats.org/officeDocument/2006/relationships/slide" Target="slide5.xml"/><Relationship Id="rId9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slide" Target="slide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5.xml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microsoft.com/office/2007/relationships/hdphoto" Target="../media/hdphoto1.wdp"/><Relationship Id="rId7" Type="http://schemas.openxmlformats.org/officeDocument/2006/relationships/slide" Target="slide2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2.xml"/><Relationship Id="rId5" Type="http://schemas.openxmlformats.org/officeDocument/2006/relationships/image" Target="../media/image8.png"/><Relationship Id="rId4" Type="http://schemas.openxmlformats.org/officeDocument/2006/relationships/slide" Target="slide5.xml"/><Relationship Id="rId9" Type="http://schemas.openxmlformats.org/officeDocument/2006/relationships/hyperlink" Target="https://inf-oge.sdamgia.ru/test?theme=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microsoft.com/office/2007/relationships/hdphoto" Target="../media/hdphoto1.wdp"/><Relationship Id="rId7" Type="http://schemas.openxmlformats.org/officeDocument/2006/relationships/slide" Target="slide2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6.xml"/><Relationship Id="rId5" Type="http://schemas.openxmlformats.org/officeDocument/2006/relationships/image" Target="../media/image8.png"/><Relationship Id="rId4" Type="http://schemas.openxmlformats.org/officeDocument/2006/relationships/slide" Target="slide5.xml"/><Relationship Id="rId9" Type="http://schemas.openxmlformats.org/officeDocument/2006/relationships/hyperlink" Target="https://inf-oge.sdamgia.ru/test?theme=5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image" Target="../media/image8.png"/><Relationship Id="rId4" Type="http://schemas.openxmlformats.org/officeDocument/2006/relationships/slide" Target="slide5.xml"/><Relationship Id="rId9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inf-oge.sdamgia.ru/test?theme=6" TargetMode="External"/><Relationship Id="rId3" Type="http://schemas.microsoft.com/office/2007/relationships/hdphoto" Target="../media/hdphoto1.wdp"/><Relationship Id="rId7" Type="http://schemas.openxmlformats.org/officeDocument/2006/relationships/slide" Target="slide3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0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5.jpeg"/><Relationship Id="rId4" Type="http://schemas.openxmlformats.org/officeDocument/2006/relationships/slide" Target="slide5.xml"/><Relationship Id="rId9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inf-oge.sdamgia.ru/test?theme=7" TargetMode="External"/><Relationship Id="rId3" Type="http://schemas.microsoft.com/office/2007/relationships/hdphoto" Target="../media/hdphoto1.wdp"/><Relationship Id="rId7" Type="http://schemas.openxmlformats.org/officeDocument/2006/relationships/slide" Target="slide3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5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slide" Target="slide3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5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inf-oge.sdamgia.ru/test?theme=8" TargetMode="External"/><Relationship Id="rId3" Type="http://schemas.microsoft.com/office/2007/relationships/hdphoto" Target="../media/hdphoto1.wdp"/><Relationship Id="rId7" Type="http://schemas.openxmlformats.org/officeDocument/2006/relationships/slide" Target="slide4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9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microsoft.com/office/2007/relationships/hdphoto" Target="../media/hdphoto1.wdp"/><Relationship Id="rId7" Type="http://schemas.openxmlformats.org/officeDocument/2006/relationships/slide" Target="slide4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9.xml"/><Relationship Id="rId5" Type="http://schemas.openxmlformats.org/officeDocument/2006/relationships/image" Target="../media/image8.png"/><Relationship Id="rId4" Type="http://schemas.openxmlformats.org/officeDocument/2006/relationships/slide" Target="slide5.xml"/><Relationship Id="rId9" Type="http://schemas.openxmlformats.org/officeDocument/2006/relationships/hyperlink" Target="https://inf-oge.sdamgia.ru/test?theme=9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image" Target="../media/image8.png"/><Relationship Id="rId4" Type="http://schemas.openxmlformats.org/officeDocument/2006/relationships/slide" Target="slide5.xml"/><Relationship Id="rId9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inf-oge.sdamgia.ru/test?theme=10" TargetMode="External"/><Relationship Id="rId3" Type="http://schemas.microsoft.com/office/2007/relationships/hdphoto" Target="../media/hdphoto1.wdp"/><Relationship Id="rId7" Type="http://schemas.openxmlformats.org/officeDocument/2006/relationships/slide" Target="slide4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7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6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6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inf-oge.sdamgia.ru/test?theme=11" TargetMode="External"/><Relationship Id="rId3" Type="http://schemas.microsoft.com/office/2007/relationships/hdphoto" Target="../media/hdphoto1.wdp"/><Relationship Id="rId7" Type="http://schemas.openxmlformats.org/officeDocument/2006/relationships/slide" Target="slide5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0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49.xml"/><Relationship Id="rId18" Type="http://schemas.openxmlformats.org/officeDocument/2006/relationships/slide" Target="slide68.xml"/><Relationship Id="rId3" Type="http://schemas.openxmlformats.org/officeDocument/2006/relationships/slide" Target="slide6.xml"/><Relationship Id="rId21" Type="http://schemas.openxmlformats.org/officeDocument/2006/relationships/image" Target="../media/image5.png"/><Relationship Id="rId7" Type="http://schemas.openxmlformats.org/officeDocument/2006/relationships/slide" Target="slide25.xml"/><Relationship Id="rId12" Type="http://schemas.openxmlformats.org/officeDocument/2006/relationships/slide" Target="slide46.xml"/><Relationship Id="rId17" Type="http://schemas.openxmlformats.org/officeDocument/2006/relationships/slide" Target="slide63.xml"/><Relationship Id="rId2" Type="http://schemas.openxmlformats.org/officeDocument/2006/relationships/notesSlide" Target="../notesSlides/notesSlide2.xml"/><Relationship Id="rId16" Type="http://schemas.openxmlformats.org/officeDocument/2006/relationships/slide" Target="slide60.xml"/><Relationship Id="rId20" Type="http://schemas.openxmlformats.org/officeDocument/2006/relationships/slide" Target="slide7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41.xml"/><Relationship Id="rId5" Type="http://schemas.openxmlformats.org/officeDocument/2006/relationships/slide" Target="slide16.xml"/><Relationship Id="rId15" Type="http://schemas.openxmlformats.org/officeDocument/2006/relationships/slide" Target="slide56.xml"/><Relationship Id="rId10" Type="http://schemas.openxmlformats.org/officeDocument/2006/relationships/slide" Target="slide38.xml"/><Relationship Id="rId19" Type="http://schemas.openxmlformats.org/officeDocument/2006/relationships/slide" Target="slide72.xml"/><Relationship Id="rId4" Type="http://schemas.openxmlformats.org/officeDocument/2006/relationships/slide" Target="slide11.xml"/><Relationship Id="rId9" Type="http://schemas.openxmlformats.org/officeDocument/2006/relationships/slide" Target="slide34.xml"/><Relationship Id="rId14" Type="http://schemas.openxmlformats.org/officeDocument/2006/relationships/slide" Target="slide52.xml"/><Relationship Id="rId22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image" Target="../media/image8.png"/><Relationship Id="rId4" Type="http://schemas.openxmlformats.org/officeDocument/2006/relationships/slide" Target="slide5.xml"/><Relationship Id="rId9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3" Type="http://schemas.microsoft.com/office/2007/relationships/hdphoto" Target="../media/hdphoto1.wdp"/><Relationship Id="rId7" Type="http://schemas.openxmlformats.org/officeDocument/2006/relationships/slide" Target="slide5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3.xml"/><Relationship Id="rId5" Type="http://schemas.openxmlformats.org/officeDocument/2006/relationships/image" Target="../media/image8.png"/><Relationship Id="rId4" Type="http://schemas.openxmlformats.org/officeDocument/2006/relationships/slide" Target="slide5.xml"/><Relationship Id="rId9" Type="http://schemas.openxmlformats.org/officeDocument/2006/relationships/hyperlink" Target="https://inf-oge.sdamgia.ru/test?theme=12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s://inf-oge.sdamgia.ru/test?theme=13" TargetMode="External"/><Relationship Id="rId3" Type="http://schemas.microsoft.com/office/2007/relationships/hdphoto" Target="../media/hdphoto1.wdp"/><Relationship Id="rId7" Type="http://schemas.openxmlformats.org/officeDocument/2006/relationships/slide" Target="slide5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7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6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6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6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microsoft.com/office/2007/relationships/hdphoto" Target="../media/hdphoto1.wdp"/><Relationship Id="rId7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image" Target="../media/image8.png"/><Relationship Id="rId4" Type="http://schemas.openxmlformats.org/officeDocument/2006/relationships/slide" Target="slide5.xml"/><Relationship Id="rId9" Type="http://schemas.openxmlformats.org/officeDocument/2006/relationships/hyperlink" Target="https://inf-oge.sdamgia.ru/test?theme=1" TargetMode="Externa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s://inf-oge.sdamgia.ru/test?theme=14" TargetMode="External"/><Relationship Id="rId3" Type="http://schemas.microsoft.com/office/2007/relationships/hdphoto" Target="../media/hdphoto1.wdp"/><Relationship Id="rId7" Type="http://schemas.openxmlformats.org/officeDocument/2006/relationships/slide" Target="slide6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1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0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0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66.xml"/><Relationship Id="rId3" Type="http://schemas.microsoft.com/office/2007/relationships/hdphoto" Target="../media/hdphoto1.wdp"/><Relationship Id="rId7" Type="http://schemas.openxmlformats.org/officeDocument/2006/relationships/slide" Target="slide6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4.xml"/><Relationship Id="rId5" Type="http://schemas.openxmlformats.org/officeDocument/2006/relationships/image" Target="../media/image8.png"/><Relationship Id="rId4" Type="http://schemas.openxmlformats.org/officeDocument/2006/relationships/slide" Target="slide5.xml"/><Relationship Id="rId9" Type="http://schemas.openxmlformats.org/officeDocument/2006/relationships/hyperlink" Target="https://inf-oge.sdamgia.ru/test?theme=15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3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3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3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3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hyperlink" Target="https://inf-oge.sdamgia.ru/test?theme=16" TargetMode="External"/><Relationship Id="rId3" Type="http://schemas.microsoft.com/office/2007/relationships/hdphoto" Target="../media/hdphoto1.wdp"/><Relationship Id="rId7" Type="http://schemas.openxmlformats.org/officeDocument/2006/relationships/slide" Target="slide7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9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6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8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8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8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hyperlink" Target="https://inf-oge.sdamgia.ru/test?theme=17" TargetMode="External"/><Relationship Id="rId3" Type="http://schemas.microsoft.com/office/2007/relationships/hdphoto" Target="../media/hdphoto1.wdp"/><Relationship Id="rId7" Type="http://schemas.openxmlformats.org/officeDocument/2006/relationships/slide" Target="slide7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3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7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2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7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2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7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2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hyperlink" Target="https://inf-oge.sdamgia.ru/test?theme=18" TargetMode="External"/><Relationship Id="rId3" Type="http://schemas.microsoft.com/office/2007/relationships/hdphoto" Target="../media/hdphoto1.wdp"/><Relationship Id="rId7" Type="http://schemas.openxmlformats.org/officeDocument/2006/relationships/slide" Target="slide7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7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7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6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6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1718" y="6054421"/>
            <a:ext cx="3567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МБОУ </a:t>
            </a:r>
            <a:r>
              <a:rPr lang="ru-RU" dirty="0" err="1" smtClean="0">
                <a:solidFill>
                  <a:schemeClr val="bg1"/>
                </a:solidFill>
              </a:rPr>
              <a:t>Кулешовская</a:t>
            </a:r>
            <a:r>
              <a:rPr lang="ru-RU" dirty="0" smtClean="0">
                <a:solidFill>
                  <a:schemeClr val="bg1"/>
                </a:solidFill>
              </a:rPr>
              <a:t> СОШ №16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Азовского района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D:\Эмблема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62" y="5995783"/>
            <a:ext cx="504056" cy="837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4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58521" y="461078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Типичные ошибки, </a:t>
            </a:r>
            <a:endParaRPr lang="ru-RU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допускаемые </a:t>
            </a: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обучающимися в процессе </a:t>
            </a:r>
            <a:endParaRPr lang="ru-RU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выполнения </a:t>
            </a: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 части </a:t>
            </a: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94725" y="84783"/>
            <a:ext cx="1774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lack" panose="020B0A04020102020204" pitchFamily="34" charset="0"/>
              </a:rPr>
              <a:t>ОГЭ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763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Разбор типовых заданий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07868"/>
            <a:ext cx="89725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9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100141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2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1"/>
          <p:cNvSpPr>
            <a:spLocks noGrp="1"/>
          </p:cNvSpPr>
          <p:nvPr>
            <p:ph idx="1"/>
          </p:nvPr>
        </p:nvSpPr>
        <p:spPr>
          <a:xfrm>
            <a:off x="1619672" y="404664"/>
            <a:ext cx="7344816" cy="5472608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altLang="ru-RU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Проверяемые элементы содержания</a:t>
            </a:r>
            <a:r>
              <a:rPr lang="ru-RU" altLang="ru-RU" sz="2800" dirty="0" smtClean="0">
                <a:solidFill>
                  <a:srgbClr val="002060"/>
                </a:solidFill>
              </a:rPr>
              <a:t>: </a:t>
            </a:r>
          </a:p>
          <a:p>
            <a:pPr>
              <a:buFont typeface="Wingdings 3" pitchFamily="18" charset="2"/>
              <a:buNone/>
            </a:pPr>
            <a:r>
              <a:rPr lang="ru-RU" altLang="ru-RU" sz="2800" dirty="0" smtClean="0">
                <a:solidFill>
                  <a:srgbClr val="002060"/>
                </a:solidFill>
              </a:rPr>
              <a:t>умение определять значение логического выражения.</a:t>
            </a:r>
          </a:p>
          <a:p>
            <a:pPr>
              <a:buFont typeface="Wingdings 3" pitchFamily="18" charset="2"/>
              <a:buNone/>
            </a:pPr>
            <a:endParaRPr lang="ru-RU" altLang="ru-RU" sz="2800" dirty="0" smtClean="0">
              <a:solidFill>
                <a:srgbClr val="002060"/>
              </a:solidFill>
            </a:endParaRPr>
          </a:p>
          <a:p>
            <a:pPr>
              <a:buFont typeface="Wingdings 3" pitchFamily="18" charset="2"/>
              <a:buNone/>
            </a:pPr>
            <a:r>
              <a:rPr lang="ru-RU" altLang="ru-RU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сложности</a:t>
            </a:r>
            <a:r>
              <a:rPr lang="ru-RU" altLang="ru-RU" sz="2800" dirty="0" smtClean="0">
                <a:solidFill>
                  <a:srgbClr val="002060"/>
                </a:solidFill>
              </a:rPr>
              <a:t>: базовый</a:t>
            </a:r>
          </a:p>
          <a:p>
            <a:pPr>
              <a:buFont typeface="Wingdings 3" pitchFamily="18" charset="2"/>
              <a:buNone/>
            </a:pPr>
            <a:endParaRPr lang="ru-RU" altLang="ru-RU" sz="32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hlinkClick r:id="rId6" action="ppaction://hlinksldjump"/>
              </a:rPr>
              <a:t>Типичные ошибки</a:t>
            </a:r>
            <a:endParaRPr lang="ru-RU" altLang="ru-RU" sz="32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hlinkClick r:id="rId7" action="ppaction://hlinksldjump"/>
              </a:rPr>
              <a:t>Теоретический материал</a:t>
            </a:r>
            <a:endParaRPr lang="ru-RU" altLang="ru-RU" sz="32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hlinkClick r:id="rId8" action="ppaction://hlinksldjump"/>
              </a:rPr>
              <a:t>Разбор типовых заданий</a:t>
            </a:r>
            <a:endParaRPr lang="ru-RU" altLang="ru-RU" sz="32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hlinkClick r:id="rId9"/>
              </a:rPr>
              <a:t>Копилка заданий</a:t>
            </a:r>
            <a:endParaRPr lang="ru-RU" alt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52512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4887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2: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Типичные ошибки 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306888"/>
          </a:xfrm>
        </p:spPr>
        <p:txBody>
          <a:bodyPr anchor="ctr">
            <a:normAutofit fontScale="92500"/>
          </a:bodyPr>
          <a:lstStyle/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endParaRPr lang="ru-RU" sz="3600" dirty="0" smtClean="0"/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endParaRPr lang="ru-RU" sz="3600" dirty="0"/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Путаница с операциями «И» и «ИЛИ»;</a:t>
            </a:r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endParaRPr lang="ru-RU" sz="3600" dirty="0" smtClean="0"/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/>
              <a:t>Н</a:t>
            </a:r>
            <a:r>
              <a:rPr lang="ru-RU" sz="3600" dirty="0" smtClean="0"/>
              <a:t>евнимательное чтение задания </a:t>
            </a:r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(где нужно найти ложное, а где </a:t>
            </a:r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истинное выражение).</a:t>
            </a:r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endParaRPr lang="ru-RU" sz="3600" dirty="0" smtClean="0"/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385183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763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2: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Теоретический материал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197000" y="1101111"/>
            <a:ext cx="8507412" cy="5212066"/>
          </a:xfrm>
        </p:spPr>
        <p:txBody>
          <a:bodyPr/>
          <a:lstStyle/>
          <a:p>
            <a:pPr marL="109538" indent="0" algn="ctr">
              <a:buFont typeface="Wingdings 3" pitchFamily="18" charset="2"/>
              <a:buNone/>
            </a:pPr>
            <a:r>
              <a:rPr lang="ru-RU" altLang="ru-RU" sz="2800" dirty="0" smtClean="0">
                <a:solidFill>
                  <a:srgbClr val="0070C0"/>
                </a:solidFill>
              </a:rPr>
              <a:t>0-ложь, 1-истина</a:t>
            </a:r>
          </a:p>
          <a:p>
            <a:pPr marL="109538" indent="0" algn="ctr">
              <a:buFont typeface="Wingdings 3" pitchFamily="18" charset="2"/>
              <a:buNone/>
            </a:pPr>
            <a:r>
              <a:rPr lang="ru-RU" altLang="ru-RU" u="sng" dirty="0" smtClean="0">
                <a:solidFill>
                  <a:srgbClr val="002060"/>
                </a:solidFill>
              </a:rPr>
              <a:t>Операция НЕ(￢)</a:t>
            </a:r>
            <a:r>
              <a:rPr lang="ru-RU" altLang="ru-RU" dirty="0" smtClean="0">
                <a:solidFill>
                  <a:srgbClr val="002060"/>
                </a:solidFill>
              </a:rPr>
              <a:t> 			</a:t>
            </a:r>
            <a:r>
              <a:rPr lang="ru-RU" altLang="ru-RU" u="sng" dirty="0" smtClean="0">
                <a:solidFill>
                  <a:srgbClr val="002060"/>
                </a:solidFill>
              </a:rPr>
              <a:t>Операция ИЛИ(сложение)</a:t>
            </a:r>
          </a:p>
          <a:p>
            <a:pPr marL="109538" indent="0">
              <a:buFont typeface="Wingdings 3" pitchFamily="18" charset="2"/>
              <a:buNone/>
            </a:pPr>
            <a:endParaRPr lang="ru-RU" altLang="ru-RU" u="sng" dirty="0" smtClean="0">
              <a:solidFill>
                <a:srgbClr val="002060"/>
              </a:solidFill>
            </a:endParaRPr>
          </a:p>
          <a:p>
            <a:pPr marL="109538" indent="0">
              <a:buFont typeface="Wingdings 3" pitchFamily="18" charset="2"/>
              <a:buNone/>
            </a:pPr>
            <a:endParaRPr lang="ru-RU" altLang="ru-RU" u="sng" dirty="0" smtClean="0">
              <a:solidFill>
                <a:srgbClr val="002060"/>
              </a:solidFill>
            </a:endParaRPr>
          </a:p>
          <a:p>
            <a:pPr marL="109538" indent="0" algn="ctr">
              <a:buFont typeface="Wingdings 3" pitchFamily="18" charset="2"/>
              <a:buNone/>
            </a:pPr>
            <a:endParaRPr lang="ru-RU" altLang="ru-RU" u="sng" dirty="0" smtClean="0">
              <a:solidFill>
                <a:srgbClr val="002060"/>
              </a:solidFill>
            </a:endParaRPr>
          </a:p>
          <a:p>
            <a:pPr marL="109538" indent="0" algn="ctr">
              <a:buFont typeface="Wingdings 3" pitchFamily="18" charset="2"/>
              <a:buNone/>
            </a:pPr>
            <a:endParaRPr lang="ru-RU" altLang="ru-RU" u="sng" dirty="0" smtClean="0">
              <a:solidFill>
                <a:srgbClr val="002060"/>
              </a:solidFill>
            </a:endParaRPr>
          </a:p>
          <a:p>
            <a:pPr marL="109538" indent="0" algn="ctr">
              <a:buFont typeface="Wingdings 3" pitchFamily="18" charset="2"/>
              <a:buNone/>
            </a:pPr>
            <a:endParaRPr lang="ru-RU" altLang="ru-RU" u="sng" dirty="0" smtClean="0">
              <a:solidFill>
                <a:srgbClr val="002060"/>
              </a:solidFill>
            </a:endParaRPr>
          </a:p>
          <a:p>
            <a:pPr marL="109538" indent="0" algn="ctr">
              <a:buFont typeface="Wingdings 3" pitchFamily="18" charset="2"/>
              <a:buNone/>
            </a:pPr>
            <a:r>
              <a:rPr lang="ru-RU" altLang="ru-RU" u="sng" dirty="0" smtClean="0">
                <a:solidFill>
                  <a:srgbClr val="002060"/>
                </a:solidFill>
              </a:rPr>
              <a:t>Операция И (умножение)</a:t>
            </a:r>
          </a:p>
          <a:p>
            <a:pPr marL="109538" indent="0">
              <a:buFont typeface="Wingdings 3" pitchFamily="18" charset="2"/>
              <a:buNone/>
            </a:pPr>
            <a:endParaRPr lang="ru-RU" altLang="ru-RU" dirty="0" smtClean="0"/>
          </a:p>
          <a:p>
            <a:pPr marL="109538" indent="0">
              <a:buFont typeface="Wingdings 3" pitchFamily="18" charset="2"/>
              <a:buNone/>
            </a:pPr>
            <a:endParaRPr lang="ru-RU" altLang="ru-RU" u="sng" dirty="0" smtClean="0">
              <a:solidFill>
                <a:srgbClr val="002060"/>
              </a:solidFill>
            </a:endParaRPr>
          </a:p>
          <a:p>
            <a:pPr marL="109538" indent="0">
              <a:buFont typeface="Wingdings 3" pitchFamily="18" charset="2"/>
              <a:buNone/>
            </a:pPr>
            <a:endParaRPr lang="ru-RU" altLang="ru-RU" dirty="0" smtClean="0">
              <a:solidFill>
                <a:srgbClr val="FF0000"/>
              </a:solidFill>
            </a:endParaRPr>
          </a:p>
          <a:p>
            <a:pPr marL="109538" indent="0">
              <a:buFont typeface="Wingdings 3" pitchFamily="18" charset="2"/>
              <a:buNone/>
            </a:pPr>
            <a:endParaRPr lang="ru-RU" altLang="ru-RU" dirty="0" smtClean="0">
              <a:solidFill>
                <a:srgbClr val="FF0000"/>
              </a:solidFill>
            </a:endParaRPr>
          </a:p>
          <a:p>
            <a:pPr marL="109538" indent="0">
              <a:buFont typeface="Wingdings 3" pitchFamily="18" charset="2"/>
              <a:buNone/>
            </a:pPr>
            <a:endParaRPr lang="ru-RU" altLang="ru-RU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30" y="2204864"/>
            <a:ext cx="28892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511" y="2054969"/>
            <a:ext cx="3103563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29876"/>
            <a:ext cx="2987675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22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763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2: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Разбор типовых заданий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395288" y="1196975"/>
            <a:ext cx="8497887" cy="5040313"/>
          </a:xfrm>
        </p:spPr>
        <p:txBody>
          <a:bodyPr>
            <a:normAutofit fontScale="92500" lnSpcReduction="10000"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1.Для </a:t>
            </a:r>
            <a:r>
              <a:rPr lang="ru-RU" dirty="0">
                <a:solidFill>
                  <a:srgbClr val="002060"/>
                </a:solidFill>
              </a:rPr>
              <a:t>какого из приведённых чисел </a:t>
            </a:r>
            <a:r>
              <a:rPr lang="ru-RU" u="sng" dirty="0">
                <a:solidFill>
                  <a:srgbClr val="002060"/>
                </a:solidFill>
              </a:rPr>
              <a:t>ложно</a:t>
            </a:r>
            <a:r>
              <a:rPr lang="ru-RU" dirty="0">
                <a:solidFill>
                  <a:srgbClr val="002060"/>
                </a:solidFill>
              </a:rPr>
              <a:t> высказывание:</a:t>
            </a:r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НЕ (число &gt; 50) ИЛИ (число чётное</a:t>
            </a:r>
            <a:r>
              <a:rPr lang="ru-RU" dirty="0" smtClean="0">
                <a:solidFill>
                  <a:srgbClr val="002060"/>
                </a:solidFill>
              </a:rPr>
              <a:t>)?</a:t>
            </a:r>
            <a:endParaRPr lang="ru-RU" dirty="0">
              <a:solidFill>
                <a:srgbClr val="002060"/>
              </a:solidFill>
            </a:endParaRP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	1)123	</a:t>
            </a:r>
            <a:r>
              <a:rPr lang="ru-RU" sz="2400" dirty="0">
                <a:solidFill>
                  <a:srgbClr val="002060"/>
                </a:solidFill>
              </a:rPr>
              <a:t>	</a:t>
            </a:r>
            <a:r>
              <a:rPr lang="ru-RU" sz="2400" dirty="0" smtClean="0">
                <a:solidFill>
                  <a:srgbClr val="002060"/>
                </a:solidFill>
              </a:rPr>
              <a:t>2</a:t>
            </a:r>
            <a:r>
              <a:rPr lang="ru-RU" sz="2400" dirty="0">
                <a:solidFill>
                  <a:srgbClr val="002060"/>
                </a:solidFill>
              </a:rPr>
              <a:t>) 56		</a:t>
            </a:r>
            <a:r>
              <a:rPr lang="ru-RU" sz="2400" dirty="0" smtClean="0">
                <a:solidFill>
                  <a:srgbClr val="002060"/>
                </a:solidFill>
              </a:rPr>
              <a:t>3</a:t>
            </a:r>
            <a:r>
              <a:rPr lang="ru-RU" sz="2400" dirty="0">
                <a:solidFill>
                  <a:srgbClr val="002060"/>
                </a:solidFill>
              </a:rPr>
              <a:t>) 9		4) </a:t>
            </a:r>
            <a:r>
              <a:rPr lang="ru-RU" sz="2400" dirty="0" smtClean="0">
                <a:solidFill>
                  <a:srgbClr val="002060"/>
                </a:solidFill>
              </a:rPr>
              <a:t>8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400" u="sng" dirty="0" smtClean="0">
                <a:solidFill>
                  <a:srgbClr val="0070C0"/>
                </a:solidFill>
              </a:rPr>
              <a:t>Решение: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/>
              <a:t>Необходимо найти </a:t>
            </a:r>
            <a:r>
              <a:rPr lang="ru-RU" sz="2400" u="sng" dirty="0" smtClean="0"/>
              <a:t>ложное!</a:t>
            </a:r>
            <a:r>
              <a:rPr lang="ru-RU" sz="2400" dirty="0" smtClean="0"/>
              <a:t> высказывание.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/>
              <a:t>Высказывание, содержащее операцию ИЛИ, ложно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/>
              <a:t>только в том случае, когда обе его составляющие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/>
              <a:t>ложны: таким образом, откидываем варианты </a:t>
            </a:r>
            <a:r>
              <a:rPr lang="ru-RU" sz="2400" dirty="0" smtClean="0">
                <a:solidFill>
                  <a:srgbClr val="0070C0"/>
                </a:solidFill>
              </a:rPr>
              <a:t>2)56 и 4)8</a:t>
            </a:r>
            <a:r>
              <a:rPr lang="ru-RU" sz="2400" dirty="0" smtClean="0"/>
              <a:t>, так как в этом случае получим истину (число четное).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/>
              <a:t>Подставим вариант </a:t>
            </a:r>
            <a:r>
              <a:rPr lang="ru-RU" sz="2400" dirty="0" smtClean="0">
                <a:solidFill>
                  <a:srgbClr val="0070C0"/>
                </a:solidFill>
              </a:rPr>
              <a:t>1)123</a:t>
            </a:r>
            <a:r>
              <a:rPr lang="ru-RU" sz="2400" dirty="0" smtClean="0"/>
              <a:t> в НЕ(число </a:t>
            </a:r>
            <a:r>
              <a:rPr lang="en-US" sz="2400" dirty="0" smtClean="0"/>
              <a:t>&gt;50</a:t>
            </a:r>
            <a:r>
              <a:rPr lang="ru-RU" sz="2400" dirty="0" smtClean="0"/>
              <a:t>), получим 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>
                <a:solidFill>
                  <a:srgbClr val="0070C0"/>
                </a:solidFill>
              </a:rPr>
              <a:t>НЕ(123</a:t>
            </a:r>
            <a:r>
              <a:rPr lang="en-US" sz="2400" dirty="0" smtClean="0">
                <a:solidFill>
                  <a:srgbClr val="0070C0"/>
                </a:solidFill>
              </a:rPr>
              <a:t>&gt;50</a:t>
            </a:r>
            <a:r>
              <a:rPr lang="ru-RU" sz="2400" dirty="0" smtClean="0">
                <a:solidFill>
                  <a:srgbClr val="0070C0"/>
                </a:solidFill>
              </a:rPr>
              <a:t>)</a:t>
            </a:r>
            <a:r>
              <a:rPr lang="en-US" sz="2400" dirty="0" smtClean="0">
                <a:solidFill>
                  <a:srgbClr val="0070C0"/>
                </a:solidFill>
              </a:rPr>
              <a:t>=</a:t>
            </a:r>
            <a:r>
              <a:rPr lang="ru-RU" sz="2400" dirty="0" smtClean="0">
                <a:solidFill>
                  <a:srgbClr val="0070C0"/>
                </a:solidFill>
              </a:rPr>
              <a:t>НЕ 1=0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/>
              <a:t>Тогда, 0 ИЛИ 0=0 (для варианта 1)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400" u="sng" dirty="0" smtClean="0">
                <a:solidFill>
                  <a:srgbClr val="0070C0"/>
                </a:solidFill>
              </a:rPr>
              <a:t>Ответ: 1</a:t>
            </a:r>
            <a:endParaRPr lang="ru-RU" sz="24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763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2: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Разбор типовых заданий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250825" y="1196975"/>
            <a:ext cx="8713788" cy="5040313"/>
          </a:xfrm>
        </p:spPr>
        <p:txBody>
          <a:bodyPr>
            <a:normAutofit fontScale="92500" lnSpcReduction="20000"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2. Для </a:t>
            </a:r>
            <a:r>
              <a:rPr lang="ru-RU" sz="2400" dirty="0">
                <a:solidFill>
                  <a:srgbClr val="002060"/>
                </a:solidFill>
              </a:rPr>
              <a:t>какого из приведённых имён истинно высказывание: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300" dirty="0">
                <a:solidFill>
                  <a:srgbClr val="0070C0"/>
                </a:solidFill>
              </a:rPr>
              <a:t>НЕ (Вторая буква гласная) И (Последняя </a:t>
            </a:r>
            <a:r>
              <a:rPr lang="ru-RU" sz="2300" dirty="0" smtClean="0">
                <a:solidFill>
                  <a:srgbClr val="0070C0"/>
                </a:solidFill>
              </a:rPr>
              <a:t>буква гласная)?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1)ИВАН</a:t>
            </a:r>
            <a:r>
              <a:rPr lang="ru-RU" sz="2000" dirty="0">
                <a:solidFill>
                  <a:srgbClr val="002060"/>
                </a:solidFill>
              </a:rPr>
              <a:t>	</a:t>
            </a:r>
            <a:r>
              <a:rPr lang="ru-RU" sz="2000" dirty="0" smtClean="0">
                <a:solidFill>
                  <a:srgbClr val="002060"/>
                </a:solidFill>
              </a:rPr>
              <a:t>	 2</a:t>
            </a:r>
            <a:r>
              <a:rPr lang="ru-RU" sz="2000" dirty="0">
                <a:solidFill>
                  <a:srgbClr val="002060"/>
                </a:solidFill>
              </a:rPr>
              <a:t>) КСЕНИЯ 	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3</a:t>
            </a:r>
            <a:r>
              <a:rPr lang="ru-RU" sz="2000" dirty="0">
                <a:solidFill>
                  <a:srgbClr val="002060"/>
                </a:solidFill>
              </a:rPr>
              <a:t>) МАРИНА		 4) МАТВЕЙ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400" u="sng" dirty="0" smtClean="0">
                <a:solidFill>
                  <a:srgbClr val="0070C0"/>
                </a:solidFill>
              </a:rPr>
              <a:t>Решение: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/>
              <a:t>Необходимо найти </a:t>
            </a:r>
            <a:r>
              <a:rPr lang="ru-RU" sz="2400" u="sng" dirty="0" smtClean="0"/>
              <a:t>истинное!</a:t>
            </a:r>
            <a:r>
              <a:rPr lang="ru-RU" sz="2400" dirty="0" smtClean="0"/>
              <a:t> </a:t>
            </a:r>
            <a:r>
              <a:rPr lang="ru-RU" sz="2400" dirty="0"/>
              <a:t>высказывание.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/>
              <a:t>Высказывание, содержащее операцию </a:t>
            </a:r>
            <a:r>
              <a:rPr lang="ru-RU" sz="2400" dirty="0" smtClean="0"/>
              <a:t>И, истинно </a:t>
            </a:r>
            <a:r>
              <a:rPr lang="ru-RU" sz="2400" dirty="0"/>
              <a:t>только в том случае, когда обе его составляющие </a:t>
            </a:r>
            <a:r>
              <a:rPr lang="ru-RU" sz="2400" dirty="0" smtClean="0"/>
              <a:t>истинны: </a:t>
            </a:r>
            <a:r>
              <a:rPr lang="ru-RU" sz="2400" dirty="0"/>
              <a:t>таким образом, откидываем варианты </a:t>
            </a:r>
            <a:r>
              <a:rPr lang="ru-RU" sz="2400" dirty="0" smtClean="0">
                <a:solidFill>
                  <a:srgbClr val="0070C0"/>
                </a:solidFill>
              </a:rPr>
              <a:t>1)Иван </a:t>
            </a:r>
            <a:r>
              <a:rPr lang="ru-RU" sz="2400" dirty="0">
                <a:solidFill>
                  <a:srgbClr val="0070C0"/>
                </a:solidFill>
              </a:rPr>
              <a:t>и </a:t>
            </a:r>
            <a:r>
              <a:rPr lang="ru-RU" sz="2400" dirty="0" smtClean="0">
                <a:solidFill>
                  <a:srgbClr val="0070C0"/>
                </a:solidFill>
              </a:rPr>
              <a:t>4)Матвей</a:t>
            </a:r>
            <a:r>
              <a:rPr lang="ru-RU" sz="2400" dirty="0" smtClean="0"/>
              <a:t>, </a:t>
            </a:r>
            <a:r>
              <a:rPr lang="ru-RU" sz="2400" dirty="0"/>
              <a:t>так как в этом </a:t>
            </a:r>
            <a:r>
              <a:rPr lang="ru-RU" sz="2400" dirty="0" smtClean="0"/>
              <a:t>случае получим ложь (последняя буква согласная). </a:t>
            </a:r>
            <a:endParaRPr lang="ru-RU" sz="2400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/>
              <a:t>Подставим вариант </a:t>
            </a:r>
            <a:r>
              <a:rPr lang="ru-RU" sz="2400" dirty="0" smtClean="0">
                <a:solidFill>
                  <a:srgbClr val="0070C0"/>
                </a:solidFill>
              </a:rPr>
              <a:t>2)Марина</a:t>
            </a:r>
            <a:r>
              <a:rPr lang="ru-RU" sz="2400" dirty="0" smtClean="0"/>
              <a:t> </a:t>
            </a:r>
            <a:r>
              <a:rPr lang="ru-RU" sz="2400" dirty="0"/>
              <a:t>в </a:t>
            </a:r>
            <a:r>
              <a:rPr lang="ru-RU" sz="2400" dirty="0" smtClean="0"/>
              <a:t>НЕ(Вторая буква гласная), </a:t>
            </a:r>
            <a:r>
              <a:rPr lang="ru-RU" sz="2400" dirty="0"/>
              <a:t>получим  </a:t>
            </a:r>
            <a:r>
              <a:rPr lang="ru-RU" sz="2400" dirty="0" smtClean="0">
                <a:solidFill>
                  <a:srgbClr val="0070C0"/>
                </a:solidFill>
              </a:rPr>
              <a:t>НЕ 1=0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данный вариант не подходит, так как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/>
              <a:t>0 И 1=0</a:t>
            </a:r>
            <a:endParaRPr lang="ru-RU" sz="2400" dirty="0">
              <a:solidFill>
                <a:srgbClr val="FF0000"/>
              </a:solidFill>
            </a:endParaRP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/>
              <a:t>Тогда, </a:t>
            </a:r>
            <a:r>
              <a:rPr lang="ru-RU" sz="2400" dirty="0" smtClean="0"/>
              <a:t>методом исключения получим вариант </a:t>
            </a:r>
            <a:r>
              <a:rPr lang="ru-RU" sz="2400" dirty="0" smtClean="0">
                <a:solidFill>
                  <a:srgbClr val="0070C0"/>
                </a:solidFill>
              </a:rPr>
              <a:t>2)Ксения</a:t>
            </a:r>
            <a:endParaRPr lang="ru-RU" sz="2400" dirty="0">
              <a:solidFill>
                <a:srgbClr val="0070C0"/>
              </a:solidFill>
            </a:endParaRP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400" u="sng" dirty="0">
                <a:solidFill>
                  <a:srgbClr val="0070C0"/>
                </a:solidFill>
              </a:rPr>
              <a:t>Ответ: </a:t>
            </a:r>
            <a:r>
              <a:rPr lang="ru-RU" sz="2400" u="sng" dirty="0" smtClean="0">
                <a:solidFill>
                  <a:srgbClr val="0070C0"/>
                </a:solidFill>
              </a:rPr>
              <a:t>2</a:t>
            </a:r>
            <a:endParaRPr lang="ru-RU" sz="2400" u="sng" dirty="0">
              <a:solidFill>
                <a:srgbClr val="0070C0"/>
              </a:solidFill>
            </a:endParaRPr>
          </a:p>
          <a:p>
            <a:pPr marL="109728" indent="0" algn="r" fontAlgn="auto">
              <a:spcAft>
                <a:spcPts val="0"/>
              </a:spcAft>
              <a:buFont typeface="Wingdings 3"/>
              <a:buNone/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739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100141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3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1"/>
          <p:cNvSpPr>
            <a:spLocks noGrp="1"/>
          </p:cNvSpPr>
          <p:nvPr>
            <p:ph idx="1"/>
          </p:nvPr>
        </p:nvSpPr>
        <p:spPr>
          <a:xfrm>
            <a:off x="1691680" y="188640"/>
            <a:ext cx="7272808" cy="5006975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altLang="ru-RU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Проверяемые элементы содержания</a:t>
            </a:r>
            <a:r>
              <a:rPr lang="ru-RU" altLang="ru-RU" sz="2800" dirty="0" smtClean="0">
                <a:solidFill>
                  <a:srgbClr val="002060"/>
                </a:solidFill>
              </a:rPr>
              <a:t>: </a:t>
            </a:r>
          </a:p>
          <a:p>
            <a:pPr>
              <a:buFont typeface="Wingdings 3" pitchFamily="18" charset="2"/>
              <a:buNone/>
            </a:pPr>
            <a:r>
              <a:rPr lang="ru-RU" altLang="ru-RU" sz="2800" dirty="0" smtClean="0">
                <a:solidFill>
                  <a:srgbClr val="002060"/>
                </a:solidFill>
              </a:rPr>
              <a:t>умение анализировать формальные </a:t>
            </a:r>
          </a:p>
          <a:p>
            <a:pPr>
              <a:buFont typeface="Wingdings 3" pitchFamily="18" charset="2"/>
              <a:buNone/>
            </a:pPr>
            <a:r>
              <a:rPr lang="ru-RU" altLang="ru-RU" sz="2800" dirty="0" smtClean="0">
                <a:solidFill>
                  <a:srgbClr val="002060"/>
                </a:solidFill>
              </a:rPr>
              <a:t>описания реальных объектов и </a:t>
            </a:r>
          </a:p>
          <a:p>
            <a:pPr>
              <a:buFont typeface="Wingdings 3" pitchFamily="18" charset="2"/>
              <a:buNone/>
            </a:pPr>
            <a:r>
              <a:rPr lang="ru-RU" altLang="ru-RU" sz="2800" dirty="0" smtClean="0">
                <a:solidFill>
                  <a:srgbClr val="002060"/>
                </a:solidFill>
              </a:rPr>
              <a:t>процессов</a:t>
            </a:r>
          </a:p>
          <a:p>
            <a:pPr>
              <a:buFont typeface="Wingdings 3" pitchFamily="18" charset="2"/>
              <a:buNone/>
            </a:pPr>
            <a:r>
              <a:rPr lang="ru-RU" altLang="ru-RU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сложности</a:t>
            </a:r>
            <a:r>
              <a:rPr lang="ru-RU" altLang="ru-RU" sz="2800" dirty="0" smtClean="0">
                <a:solidFill>
                  <a:srgbClr val="002060"/>
                </a:solidFill>
              </a:rPr>
              <a:t>: базовый</a:t>
            </a:r>
          </a:p>
          <a:p>
            <a:pPr>
              <a:buFont typeface="Wingdings 3" pitchFamily="18" charset="2"/>
              <a:buNone/>
            </a:pPr>
            <a:endParaRPr lang="ru-RU" altLang="ru-RU" sz="32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hlinkClick r:id="rId6" action="ppaction://hlinksldjump"/>
              </a:rPr>
              <a:t>Типичные ошибки</a:t>
            </a:r>
            <a:endParaRPr lang="ru-RU" altLang="ru-RU" sz="32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hlinkClick r:id="rId7" action="ppaction://hlinksldjump"/>
              </a:rPr>
              <a:t>Разбор типовых заданий</a:t>
            </a:r>
            <a:endParaRPr lang="ru-RU" altLang="ru-RU" sz="32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hlinkClick r:id="rId8"/>
              </a:rPr>
              <a:t>Копилка заданий</a:t>
            </a:r>
            <a:endParaRPr lang="ru-RU" alt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14147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4887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3: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Типичные ошибки 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250825" y="1700213"/>
            <a:ext cx="8435975" cy="4306887"/>
          </a:xfrm>
        </p:spPr>
        <p:txBody>
          <a:bodyPr anchor="ctr">
            <a:normAutofit lnSpcReduction="10000"/>
          </a:bodyPr>
          <a:lstStyle/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endParaRPr lang="ru-RU" sz="3600" dirty="0" smtClean="0"/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Поспешный выбор ответа (самый </a:t>
            </a:r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маленький);</a:t>
            </a:r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endParaRPr lang="ru-RU" sz="3600" dirty="0" smtClean="0"/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Рассмотрение не всех возможных </a:t>
            </a:r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маршрутов, и, как следствие, </a:t>
            </a:r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неправильный выбор ответа.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2601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763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3: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Разбор типовых заданий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749" y="1484784"/>
            <a:ext cx="8280400" cy="3438525"/>
          </a:xfrm>
        </p:spPr>
      </p:pic>
      <p:pic>
        <p:nvPicPr>
          <p:cNvPr id="98306" name="Picture 2" descr="http://www.projectfibro.com/wp-content/uploads/2011/11/project-fibro-happy-idea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229852"/>
            <a:ext cx="835887" cy="104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07" name="Picture 3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992" y="5715060"/>
            <a:ext cx="23288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36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763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3: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Разбор типовых заданий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486638" y="1268760"/>
            <a:ext cx="8229600" cy="2275972"/>
          </a:xfrm>
        </p:spPr>
        <p:txBody>
          <a:bodyPr>
            <a:normAutofit/>
          </a:bodyPr>
          <a:lstStyle/>
          <a:p>
            <a:pPr marL="109728" fontAlgn="auto">
              <a:spcAft>
                <a:spcPts val="0"/>
              </a:spcAft>
              <a:defRPr/>
            </a:pPr>
            <a:r>
              <a:rPr lang="ru-RU" sz="2400" b="1" u="sng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Решение: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Построим для данной таблицы граф, где рассмотрим все возможные пути из пункта А </a:t>
            </a:r>
            <a:r>
              <a:rPr lang="ru-RU" sz="2400" dirty="0">
                <a:solidFill>
                  <a:srgbClr val="002060"/>
                </a:solidFill>
              </a:rPr>
              <a:t>в</a:t>
            </a:r>
            <a:r>
              <a:rPr lang="ru-RU" sz="2400" dirty="0" smtClean="0">
                <a:solidFill>
                  <a:srgbClr val="002060"/>
                </a:solidFill>
              </a:rPr>
              <a:t> пункт Е. Выберем маршрут наименьшей </a:t>
            </a:r>
            <a:r>
              <a:rPr lang="ru-RU" sz="2400" dirty="0" smtClean="0">
                <a:solidFill>
                  <a:srgbClr val="0070C0"/>
                </a:solidFill>
              </a:rPr>
              <a:t>длины:5-вариант 2)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sz="2400" dirty="0">
              <a:solidFill>
                <a:srgbClr val="002060"/>
              </a:solidFill>
            </a:endParaRP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</p:txBody>
      </p:sp>
      <p:grpSp>
        <p:nvGrpSpPr>
          <p:cNvPr id="34" name="Группа 39"/>
          <p:cNvGrpSpPr>
            <a:grpSpLocks/>
          </p:cNvGrpSpPr>
          <p:nvPr/>
        </p:nvGrpSpPr>
        <p:grpSpPr bwMode="auto">
          <a:xfrm>
            <a:off x="724694" y="3153569"/>
            <a:ext cx="7627937" cy="2273300"/>
            <a:chOff x="271977" y="2660696"/>
            <a:chExt cx="7627734" cy="2272158"/>
          </a:xfrm>
        </p:grpSpPr>
        <p:sp>
          <p:nvSpPr>
            <p:cNvPr id="35" name="Овал 34"/>
            <p:cNvSpPr/>
            <p:nvPr/>
          </p:nvSpPr>
          <p:spPr>
            <a:xfrm>
              <a:off x="3996153" y="2660696"/>
              <a:ext cx="647683" cy="3601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А</a:t>
              </a:r>
            </a:p>
          </p:txBody>
        </p:sp>
        <p:sp>
          <p:nvSpPr>
            <p:cNvPr id="36" name="Овал 35"/>
            <p:cNvSpPr/>
            <p:nvPr/>
          </p:nvSpPr>
          <p:spPr>
            <a:xfrm>
              <a:off x="4053301" y="3528622"/>
              <a:ext cx="647683" cy="3601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С</a:t>
              </a:r>
            </a:p>
          </p:txBody>
        </p:sp>
        <p:sp>
          <p:nvSpPr>
            <p:cNvPr id="37" name="Овал 36"/>
            <p:cNvSpPr/>
            <p:nvPr/>
          </p:nvSpPr>
          <p:spPr>
            <a:xfrm>
              <a:off x="5796330" y="2813019"/>
              <a:ext cx="647683" cy="3601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D</a:t>
              </a:r>
              <a:endParaRPr lang="ru-RU" dirty="0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2411870" y="2839993"/>
              <a:ext cx="647683" cy="3601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В</a:t>
              </a:r>
            </a:p>
          </p:txBody>
        </p:sp>
        <p:sp>
          <p:nvSpPr>
            <p:cNvPr id="39" name="Овал 38"/>
            <p:cNvSpPr/>
            <p:nvPr/>
          </p:nvSpPr>
          <p:spPr>
            <a:xfrm>
              <a:off x="972045" y="3428660"/>
              <a:ext cx="647683" cy="3601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C</a:t>
              </a:r>
              <a:endParaRPr lang="ru-RU" dirty="0"/>
            </a:p>
          </p:txBody>
        </p:sp>
        <p:cxnSp>
          <p:nvCxnSpPr>
            <p:cNvPr id="40" name="Прямая со стрелкой 39"/>
            <p:cNvCxnSpPr>
              <a:stCxn id="35" idx="2"/>
              <a:endCxn id="38" idx="6"/>
            </p:cNvCxnSpPr>
            <p:nvPr/>
          </p:nvCxnSpPr>
          <p:spPr>
            <a:xfrm flipH="1">
              <a:off x="3059553" y="2839993"/>
              <a:ext cx="936600" cy="1808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>
              <a:stCxn id="35" idx="4"/>
              <a:endCxn id="36" idx="0"/>
            </p:cNvCxnSpPr>
            <p:nvPr/>
          </p:nvCxnSpPr>
          <p:spPr>
            <a:xfrm>
              <a:off x="4319994" y="3020877"/>
              <a:ext cx="57148" cy="5077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>
              <a:stCxn id="35" idx="6"/>
              <a:endCxn id="37" idx="2"/>
            </p:cNvCxnSpPr>
            <p:nvPr/>
          </p:nvCxnSpPr>
          <p:spPr>
            <a:xfrm>
              <a:off x="4643836" y="2839993"/>
              <a:ext cx="1152494" cy="1539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>
              <a:stCxn id="38" idx="3"/>
              <a:endCxn id="39" idx="6"/>
            </p:cNvCxnSpPr>
            <p:nvPr/>
          </p:nvCxnSpPr>
          <p:spPr>
            <a:xfrm flipH="1">
              <a:off x="1619728" y="3147813"/>
              <a:ext cx="887389" cy="4617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Группа 27"/>
            <p:cNvGrpSpPr>
              <a:grpSpLocks/>
            </p:cNvGrpSpPr>
            <p:nvPr/>
          </p:nvGrpSpPr>
          <p:grpSpPr bwMode="auto">
            <a:xfrm>
              <a:off x="271977" y="3736313"/>
              <a:ext cx="1995767" cy="1060839"/>
              <a:chOff x="271977" y="3736313"/>
              <a:chExt cx="1995767" cy="1060839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1619728" y="4420348"/>
                <a:ext cx="647683" cy="3585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E</a:t>
                </a:r>
                <a:endParaRPr lang="ru-RU" dirty="0"/>
              </a:p>
            </p:txBody>
          </p:sp>
          <p:sp>
            <p:nvSpPr>
              <p:cNvPr id="55" name="Овал 54"/>
              <p:cNvSpPr/>
              <p:nvPr/>
            </p:nvSpPr>
            <p:spPr>
              <a:xfrm>
                <a:off x="271977" y="4436215"/>
                <a:ext cx="647683" cy="3601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D</a:t>
                </a:r>
                <a:endParaRPr lang="ru-RU" dirty="0"/>
              </a:p>
            </p:txBody>
          </p:sp>
          <p:cxnSp>
            <p:nvCxnSpPr>
              <p:cNvPr id="56" name="Прямая со стрелкой 55"/>
              <p:cNvCxnSpPr>
                <a:stCxn id="39" idx="3"/>
                <a:endCxn id="55" idx="0"/>
              </p:cNvCxnSpPr>
              <p:nvPr/>
            </p:nvCxnSpPr>
            <p:spPr>
              <a:xfrm flipH="1">
                <a:off x="595818" y="3736480"/>
                <a:ext cx="469888" cy="6997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 стрелкой 56"/>
              <p:cNvCxnSpPr>
                <a:stCxn id="39" idx="5"/>
                <a:endCxn id="54" idx="0"/>
              </p:cNvCxnSpPr>
              <p:nvPr/>
            </p:nvCxnSpPr>
            <p:spPr>
              <a:xfrm>
                <a:off x="1524481" y="3736480"/>
                <a:ext cx="419089" cy="6838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Группа 28"/>
            <p:cNvGrpSpPr>
              <a:grpSpLocks/>
            </p:cNvGrpSpPr>
            <p:nvPr/>
          </p:nvGrpSpPr>
          <p:grpSpPr bwMode="auto">
            <a:xfrm>
              <a:off x="3350783" y="3872015"/>
              <a:ext cx="1995767" cy="1060839"/>
              <a:chOff x="271977" y="3736313"/>
              <a:chExt cx="1995767" cy="1060839"/>
            </a:xfrm>
          </p:grpSpPr>
          <p:sp>
            <p:nvSpPr>
              <p:cNvPr id="50" name="Овал 49"/>
              <p:cNvSpPr/>
              <p:nvPr/>
            </p:nvSpPr>
            <p:spPr>
              <a:xfrm>
                <a:off x="1619003" y="4419517"/>
                <a:ext cx="649270" cy="36018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E</a:t>
                </a:r>
                <a:endParaRPr lang="ru-RU" dirty="0"/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271251" y="4436970"/>
                <a:ext cx="649271" cy="3601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D</a:t>
                </a:r>
                <a:endParaRPr lang="ru-RU" dirty="0"/>
              </a:p>
            </p:txBody>
          </p:sp>
          <p:cxnSp>
            <p:nvCxnSpPr>
              <p:cNvPr id="52" name="Прямая со стрелкой 51"/>
              <p:cNvCxnSpPr>
                <a:endCxn id="51" idx="0"/>
              </p:cNvCxnSpPr>
              <p:nvPr/>
            </p:nvCxnSpPr>
            <p:spPr>
              <a:xfrm flipH="1">
                <a:off x="595092" y="3735647"/>
                <a:ext cx="471475" cy="70132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 стрелкой 52"/>
              <p:cNvCxnSpPr>
                <a:endCxn id="50" idx="0"/>
              </p:cNvCxnSpPr>
              <p:nvPr/>
            </p:nvCxnSpPr>
            <p:spPr>
              <a:xfrm>
                <a:off x="1525343" y="3735647"/>
                <a:ext cx="419089" cy="68386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Овал 45"/>
            <p:cNvSpPr/>
            <p:nvPr/>
          </p:nvSpPr>
          <p:spPr>
            <a:xfrm>
              <a:off x="7252028" y="4556805"/>
              <a:ext cx="647683" cy="3585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E</a:t>
              </a:r>
              <a:endParaRPr lang="ru-RU" dirty="0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6444013" y="3742827"/>
              <a:ext cx="647683" cy="3601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C</a:t>
              </a:r>
              <a:endParaRPr lang="ru-RU" dirty="0"/>
            </a:p>
          </p:txBody>
        </p:sp>
        <p:cxnSp>
          <p:nvCxnSpPr>
            <p:cNvPr id="48" name="Прямая со стрелкой 47"/>
            <p:cNvCxnSpPr>
              <a:stCxn id="37" idx="5"/>
              <a:endCxn id="47" idx="0"/>
            </p:cNvCxnSpPr>
            <p:nvPr/>
          </p:nvCxnSpPr>
          <p:spPr>
            <a:xfrm>
              <a:off x="6348765" y="3120840"/>
              <a:ext cx="419089" cy="6219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>
              <a:stCxn id="47" idx="5"/>
              <a:endCxn id="46" idx="0"/>
            </p:cNvCxnSpPr>
            <p:nvPr/>
          </p:nvCxnSpPr>
          <p:spPr>
            <a:xfrm>
              <a:off x="6998035" y="4050647"/>
              <a:ext cx="577835" cy="5061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40"/>
          <p:cNvSpPr txBox="1">
            <a:spLocks noChangeArrowheads="1"/>
          </p:cNvSpPr>
          <p:nvPr/>
        </p:nvSpPr>
        <p:spPr bwMode="auto">
          <a:xfrm>
            <a:off x="3802856" y="3092083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altLang="ru-RU" dirty="0"/>
              <a:t>2</a:t>
            </a:r>
            <a:endParaRPr lang="ru-RU" altLang="ru-RU" dirty="0"/>
          </a:p>
        </p:txBody>
      </p:sp>
      <p:sp>
        <p:nvSpPr>
          <p:cNvPr id="59" name="TextBox 41"/>
          <p:cNvSpPr txBox="1">
            <a:spLocks noChangeArrowheads="1"/>
          </p:cNvSpPr>
          <p:nvPr/>
        </p:nvSpPr>
        <p:spPr bwMode="auto">
          <a:xfrm>
            <a:off x="5500997" y="3063638"/>
            <a:ext cx="433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altLang="ru-RU" dirty="0"/>
              <a:t>1</a:t>
            </a:r>
            <a:endParaRPr lang="ru-RU" altLang="ru-RU" dirty="0"/>
          </a:p>
        </p:txBody>
      </p:sp>
      <p:sp>
        <p:nvSpPr>
          <p:cNvPr id="60" name="TextBox 42"/>
          <p:cNvSpPr txBox="1">
            <a:spLocks noChangeArrowheads="1"/>
          </p:cNvSpPr>
          <p:nvPr/>
        </p:nvSpPr>
        <p:spPr bwMode="auto">
          <a:xfrm>
            <a:off x="5350669" y="4428331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altLang="ru-RU"/>
              <a:t>2</a:t>
            </a:r>
            <a:endParaRPr lang="ru-RU" altLang="ru-RU"/>
          </a:p>
        </p:txBody>
      </p:sp>
      <p:sp>
        <p:nvSpPr>
          <p:cNvPr id="61" name="TextBox 43"/>
          <p:cNvSpPr txBox="1">
            <a:spLocks noChangeArrowheads="1"/>
          </p:cNvSpPr>
          <p:nvPr/>
        </p:nvSpPr>
        <p:spPr bwMode="auto">
          <a:xfrm>
            <a:off x="4127500" y="4382294"/>
            <a:ext cx="433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altLang="ru-RU"/>
              <a:t>3</a:t>
            </a:r>
            <a:endParaRPr lang="ru-RU" altLang="ru-RU"/>
          </a:p>
        </p:txBody>
      </p:sp>
      <p:sp>
        <p:nvSpPr>
          <p:cNvPr id="62" name="TextBox 44"/>
          <p:cNvSpPr txBox="1">
            <a:spLocks noChangeArrowheads="1"/>
          </p:cNvSpPr>
          <p:nvPr/>
        </p:nvSpPr>
        <p:spPr bwMode="auto">
          <a:xfrm>
            <a:off x="4917281" y="3631406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altLang="ru-RU"/>
              <a:t>5</a:t>
            </a:r>
            <a:endParaRPr lang="ru-RU" altLang="ru-RU"/>
          </a:p>
        </p:txBody>
      </p:sp>
      <p:sp>
        <p:nvSpPr>
          <p:cNvPr id="63" name="TextBox 45"/>
          <p:cNvSpPr txBox="1">
            <a:spLocks noChangeArrowheads="1"/>
          </p:cNvSpPr>
          <p:nvPr/>
        </p:nvSpPr>
        <p:spPr bwMode="auto">
          <a:xfrm>
            <a:off x="2278856" y="4291806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altLang="ru-RU"/>
              <a:t>2</a:t>
            </a:r>
            <a:endParaRPr lang="ru-RU" altLang="ru-RU"/>
          </a:p>
        </p:txBody>
      </p:sp>
      <p:sp>
        <p:nvSpPr>
          <p:cNvPr id="64" name="TextBox 46"/>
          <p:cNvSpPr txBox="1">
            <a:spLocks noChangeArrowheads="1"/>
          </p:cNvSpPr>
          <p:nvPr/>
        </p:nvSpPr>
        <p:spPr bwMode="auto">
          <a:xfrm>
            <a:off x="810419" y="4198144"/>
            <a:ext cx="433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altLang="ru-RU"/>
              <a:t>3</a:t>
            </a:r>
            <a:endParaRPr lang="ru-RU" altLang="ru-RU"/>
          </a:p>
        </p:txBody>
      </p:sp>
      <p:sp>
        <p:nvSpPr>
          <p:cNvPr id="65" name="TextBox 47"/>
          <p:cNvSpPr txBox="1">
            <a:spLocks noChangeArrowheads="1"/>
          </p:cNvSpPr>
          <p:nvPr/>
        </p:nvSpPr>
        <p:spPr bwMode="auto">
          <a:xfrm>
            <a:off x="2186781" y="3536216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altLang="ru-RU" dirty="0"/>
              <a:t>1</a:t>
            </a:r>
            <a:endParaRPr lang="ru-RU" altLang="ru-RU" dirty="0"/>
          </a:p>
        </p:txBody>
      </p:sp>
      <p:sp>
        <p:nvSpPr>
          <p:cNvPr id="66" name="TextBox 48"/>
          <p:cNvSpPr txBox="1">
            <a:spLocks noChangeArrowheads="1"/>
          </p:cNvSpPr>
          <p:nvPr/>
        </p:nvSpPr>
        <p:spPr bwMode="auto">
          <a:xfrm>
            <a:off x="6923443" y="3612356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altLang="ru-RU" dirty="0"/>
              <a:t>3</a:t>
            </a:r>
            <a:endParaRPr lang="ru-RU" altLang="ru-RU" dirty="0"/>
          </a:p>
        </p:txBody>
      </p:sp>
      <p:sp>
        <p:nvSpPr>
          <p:cNvPr id="67" name="TextBox 49"/>
          <p:cNvSpPr txBox="1">
            <a:spLocks noChangeArrowheads="1"/>
          </p:cNvSpPr>
          <p:nvPr/>
        </p:nvSpPr>
        <p:spPr bwMode="auto">
          <a:xfrm>
            <a:off x="7664207" y="4453992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altLang="ru-RU" dirty="0"/>
              <a:t>2</a:t>
            </a:r>
            <a:endParaRPr lang="ru-RU" altLang="ru-RU" dirty="0"/>
          </a:p>
        </p:txBody>
      </p:sp>
      <p:sp>
        <p:nvSpPr>
          <p:cNvPr id="70" name="TextBox 69"/>
          <p:cNvSpPr txBox="1"/>
          <p:nvPr/>
        </p:nvSpPr>
        <p:spPr>
          <a:xfrm>
            <a:off x="8006556" y="5512594"/>
            <a:ext cx="431800" cy="368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6</a:t>
            </a:r>
            <a:endParaRPr lang="ru-RU" dirty="0"/>
          </a:p>
        </p:txBody>
      </p:sp>
      <p:sp>
        <p:nvSpPr>
          <p:cNvPr id="71" name="TextBox 70"/>
          <p:cNvSpPr txBox="1"/>
          <p:nvPr/>
        </p:nvSpPr>
        <p:spPr>
          <a:xfrm>
            <a:off x="5333716" y="5512594"/>
            <a:ext cx="431800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7</a:t>
            </a:r>
            <a:endParaRPr lang="ru-RU" dirty="0"/>
          </a:p>
        </p:txBody>
      </p:sp>
      <p:sp>
        <p:nvSpPr>
          <p:cNvPr id="72" name="TextBox 71"/>
          <p:cNvSpPr txBox="1"/>
          <p:nvPr/>
        </p:nvSpPr>
        <p:spPr>
          <a:xfrm>
            <a:off x="2166144" y="5436394"/>
            <a:ext cx="431800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4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882C-062A-4A93-9026-091A8D776919}" type="datetime1">
              <a:rPr lang="ru-RU" smtClean="0"/>
              <a:t>18.10.2016</a:t>
            </a:fld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18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763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3: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Разбор типовых заданий</a:t>
            </a:r>
          </a:p>
        </p:txBody>
      </p:sp>
      <p:pic>
        <p:nvPicPr>
          <p:cNvPr id="6" name="Picture 2" descr="http://gam72.ru/images/1432899416-415618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2" name="Picture 2" descr="https://inf-oge.sdamgia.ru/get_file?id=744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03" y="2253862"/>
            <a:ext cx="4131729" cy="174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3" name="Picture 3" descr="https://inf-oge.sdamgia.ru/get_file?id=744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464" y="2308902"/>
            <a:ext cx="4010025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4324" y="1340768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В </a:t>
            </a:r>
            <a:r>
              <a:rPr lang="ru-RU" dirty="0"/>
              <a:t>таб­ли­це при­ве­де­на сто­и­мость пе­ре­во­зок между пятью же­лез­но­до­рож­ны­ми стан­ци­я­ми, обо­зна­чен­ны­ми бук­ва­ми A, B, C, D и E. Ука­жи­те схему, со­от­вет­ству­ю­щую таб­ли­це.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1223" y="4207169"/>
            <a:ext cx="831826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srgbClr val="3399FF"/>
                </a:solidFill>
              </a:rPr>
              <a:t>Решение:</a:t>
            </a:r>
          </a:p>
          <a:p>
            <a:r>
              <a:rPr lang="ru-RU" dirty="0" smtClean="0"/>
              <a:t>Из </a:t>
            </a:r>
            <a:r>
              <a:rPr lang="ru-RU" dirty="0"/>
              <a:t>таб­ли­цы видно, что из пунк­та A есть до­ро­ги толь­ко в пунк­ты B и C. Сле­до­ва­тель­но, под­хо­дят толь­ко ва­ри­анты 3 и 4. Рас­сто­я­ние между пунк­та­ми A и C — 1, таким об­ра­зом, под­хо­дит толь­ко ва­ри­ант 4.</a:t>
            </a:r>
          </a:p>
          <a:p>
            <a:r>
              <a:rPr lang="ru-RU" dirty="0"/>
              <a:t> </a:t>
            </a:r>
          </a:p>
          <a:p>
            <a:r>
              <a:rPr lang="ru-RU" sz="2000" u="sng" dirty="0" smtClean="0">
                <a:solidFill>
                  <a:srgbClr val="3399FF"/>
                </a:solidFill>
              </a:rPr>
              <a:t>Ответ: 4</a:t>
            </a:r>
            <a:r>
              <a:rPr lang="ru-RU" sz="2000" u="sng" dirty="0">
                <a:solidFill>
                  <a:srgbClr val="3399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938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100141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4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1"/>
          <p:cNvSpPr>
            <a:spLocks noGrp="1"/>
          </p:cNvSpPr>
          <p:nvPr>
            <p:ph idx="1"/>
          </p:nvPr>
        </p:nvSpPr>
        <p:spPr>
          <a:xfrm>
            <a:off x="1627216" y="404664"/>
            <a:ext cx="7527180" cy="5006975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altLang="ru-RU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Проверяемые элементы содержания</a:t>
            </a:r>
            <a:r>
              <a:rPr lang="ru-RU" altLang="ru-RU" sz="2800" dirty="0" smtClean="0">
                <a:solidFill>
                  <a:srgbClr val="002060"/>
                </a:solidFill>
              </a:rPr>
              <a:t>: </a:t>
            </a:r>
          </a:p>
          <a:p>
            <a:pPr>
              <a:buFont typeface="Wingdings 3" pitchFamily="18" charset="2"/>
              <a:buNone/>
            </a:pPr>
            <a:r>
              <a:rPr lang="ru-RU" altLang="ru-RU" sz="2800" dirty="0" smtClean="0">
                <a:solidFill>
                  <a:srgbClr val="002060"/>
                </a:solidFill>
              </a:rPr>
              <a:t>знание о файловой системе организации данных.</a:t>
            </a:r>
          </a:p>
          <a:p>
            <a:pPr>
              <a:buFont typeface="Wingdings 3" pitchFamily="18" charset="2"/>
              <a:buNone/>
            </a:pPr>
            <a:r>
              <a:rPr lang="ru-RU" altLang="ru-RU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сложности</a:t>
            </a:r>
            <a:r>
              <a:rPr lang="ru-RU" altLang="ru-RU" sz="2800" dirty="0" smtClean="0">
                <a:solidFill>
                  <a:srgbClr val="002060"/>
                </a:solidFill>
              </a:rPr>
              <a:t>: базовый</a:t>
            </a:r>
          </a:p>
          <a:p>
            <a:pPr>
              <a:buFont typeface="Wingdings 3" pitchFamily="18" charset="2"/>
              <a:buNone/>
            </a:pPr>
            <a:endParaRPr lang="ru-RU" altLang="ru-RU" sz="32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hlinkClick r:id="rId6" action="ppaction://hlinksldjump"/>
              </a:rPr>
              <a:t>Типичные ошибки</a:t>
            </a:r>
            <a:endParaRPr lang="ru-RU" altLang="ru-RU" sz="32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hlinkClick r:id="rId7" action="ppaction://hlinksldjump"/>
              </a:rPr>
              <a:t>Теоретический материал</a:t>
            </a:r>
            <a:endParaRPr lang="ru-RU" altLang="ru-RU" sz="32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hlinkClick r:id="rId8" action="ppaction://hlinksldjump"/>
              </a:rPr>
              <a:t>Разбор типовых заданий</a:t>
            </a:r>
            <a:endParaRPr lang="ru-RU" altLang="ru-RU" sz="32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hlinkClick r:id="rId9"/>
              </a:rPr>
              <a:t>Копилка заданий</a:t>
            </a:r>
            <a:endParaRPr lang="ru-RU" alt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9974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4887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4: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Типичные ошибки 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250825" y="1700213"/>
            <a:ext cx="8435975" cy="4306887"/>
          </a:xfrm>
        </p:spPr>
        <p:txBody>
          <a:bodyPr anchor="ctr">
            <a:normAutofit/>
          </a:bodyPr>
          <a:lstStyle/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endParaRPr lang="ru-RU" sz="3600" dirty="0" smtClean="0"/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Непонимание файловой структуры </a:t>
            </a:r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организации данных (что значит </a:t>
            </a:r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подняться вверх и опуститься вниз?);</a:t>
            </a:r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endParaRPr lang="ru-RU" sz="3600" dirty="0" smtClean="0"/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52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763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4: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Теоретический материал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489889" y="1484784"/>
            <a:ext cx="8229600" cy="3802236"/>
          </a:xfrm>
        </p:spPr>
        <p:txBody>
          <a:bodyPr/>
          <a:lstStyle/>
          <a:p>
            <a:pPr marL="109538" indent="0">
              <a:buFont typeface="Wingdings 3" pitchFamily="18" charset="2"/>
              <a:buNone/>
            </a:pPr>
            <a:r>
              <a:rPr lang="ru-RU" altLang="ru-RU" sz="2800" u="sng" dirty="0" smtClean="0">
                <a:solidFill>
                  <a:srgbClr val="0070C0"/>
                </a:solidFill>
              </a:rPr>
              <a:t>Путь к файлу</a:t>
            </a:r>
            <a:r>
              <a:rPr lang="ru-RU" altLang="ru-RU" sz="2800" dirty="0" smtClean="0">
                <a:solidFill>
                  <a:srgbClr val="0070C0"/>
                </a:solidFill>
              </a:rPr>
              <a:t>- </a:t>
            </a:r>
            <a:r>
              <a:rPr lang="ru-RU" altLang="ru-RU" sz="2800" dirty="0" smtClean="0"/>
              <a:t>это последовательность из </a:t>
            </a:r>
            <a:endParaRPr lang="en-US" altLang="ru-RU" sz="2800" dirty="0" smtClean="0"/>
          </a:p>
          <a:p>
            <a:pPr marL="109538" indent="0">
              <a:buFont typeface="Wingdings 3" pitchFamily="18" charset="2"/>
              <a:buNone/>
            </a:pPr>
            <a:r>
              <a:rPr lang="ru-RU" altLang="ru-RU" sz="2800" dirty="0" smtClean="0"/>
              <a:t>имен каталогов, разделенных символом «</a:t>
            </a:r>
            <a:r>
              <a:rPr lang="en-US" altLang="ru-RU" sz="2800" dirty="0" smtClean="0"/>
              <a:t>＼</a:t>
            </a:r>
            <a:r>
              <a:rPr lang="ru-RU" altLang="ru-RU" sz="2800" dirty="0" smtClean="0"/>
              <a:t>».</a:t>
            </a:r>
          </a:p>
          <a:p>
            <a:pPr marL="109538" indent="0">
              <a:buFont typeface="Wingdings 3" pitchFamily="18" charset="2"/>
              <a:buNone/>
            </a:pPr>
            <a:endParaRPr lang="ru-RU" altLang="ru-RU" sz="2800" dirty="0" smtClean="0"/>
          </a:p>
          <a:p>
            <a:pPr marL="109538" indent="0">
              <a:buFont typeface="Wingdings 3" pitchFamily="18" charset="2"/>
              <a:buNone/>
            </a:pPr>
            <a:r>
              <a:rPr lang="ru-RU" altLang="ru-RU" sz="2800" dirty="0" smtClean="0"/>
              <a:t>Путь к каталогу файла и имя файла, </a:t>
            </a:r>
            <a:endParaRPr lang="en-US" altLang="ru-RU" sz="2800" dirty="0" smtClean="0"/>
          </a:p>
          <a:p>
            <a:pPr marL="109538" indent="0">
              <a:buFont typeface="Wingdings 3" pitchFamily="18" charset="2"/>
              <a:buNone/>
            </a:pPr>
            <a:r>
              <a:rPr lang="ru-RU" altLang="ru-RU" sz="2800" dirty="0" smtClean="0"/>
              <a:t>разделенные «＼», перед которыми указано </a:t>
            </a:r>
            <a:endParaRPr lang="en-US" altLang="ru-RU" sz="2800" dirty="0" smtClean="0"/>
          </a:p>
          <a:p>
            <a:pPr marL="109538" indent="0">
              <a:buFont typeface="Wingdings 3" pitchFamily="18" charset="2"/>
              <a:buNone/>
            </a:pPr>
            <a:r>
              <a:rPr lang="ru-RU" altLang="ru-RU" sz="2800" dirty="0" smtClean="0"/>
              <a:t>имя диска, представляет собой </a:t>
            </a:r>
            <a:r>
              <a:rPr lang="ru-RU" altLang="ru-RU" sz="2800" u="sng" dirty="0" smtClean="0">
                <a:solidFill>
                  <a:srgbClr val="0070C0"/>
                </a:solidFill>
              </a:rPr>
              <a:t>полное имя </a:t>
            </a:r>
            <a:endParaRPr lang="en-US" altLang="ru-RU" sz="2800" u="sng" dirty="0" smtClean="0">
              <a:solidFill>
                <a:srgbClr val="0070C0"/>
              </a:solidFill>
            </a:endParaRPr>
          </a:p>
          <a:p>
            <a:pPr marL="109538" indent="0">
              <a:buFont typeface="Wingdings 3" pitchFamily="18" charset="2"/>
              <a:buNone/>
            </a:pPr>
            <a:r>
              <a:rPr lang="ru-RU" altLang="ru-RU" sz="2800" u="sng" dirty="0" smtClean="0">
                <a:solidFill>
                  <a:srgbClr val="0070C0"/>
                </a:solidFill>
              </a:rPr>
              <a:t>файла.</a:t>
            </a:r>
          </a:p>
        </p:txBody>
      </p:sp>
    </p:spTree>
    <p:extLst>
      <p:ext uri="{BB962C8B-B14F-4D97-AF65-F5344CB8AC3E}">
        <p14:creationId xmlns:p14="http://schemas.microsoft.com/office/powerpoint/2010/main" val="106525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763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4: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Разбор типовых заданий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5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1810"/>
            <a:ext cx="8351837" cy="493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5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100141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5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1"/>
          <p:cNvSpPr>
            <a:spLocks noGrp="1"/>
          </p:cNvSpPr>
          <p:nvPr>
            <p:ph idx="1"/>
          </p:nvPr>
        </p:nvSpPr>
        <p:spPr>
          <a:xfrm>
            <a:off x="1619672" y="332656"/>
            <a:ext cx="7383164" cy="5006975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altLang="ru-RU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Проверяемые элементы содержания</a:t>
            </a:r>
            <a:r>
              <a:rPr lang="ru-RU" altLang="ru-RU" sz="2800" dirty="0" smtClean="0">
                <a:solidFill>
                  <a:srgbClr val="002060"/>
                </a:solidFill>
              </a:rPr>
              <a:t>: </a:t>
            </a:r>
          </a:p>
          <a:p>
            <a:pPr>
              <a:buFont typeface="Wingdings 3" pitchFamily="18" charset="2"/>
              <a:buNone/>
            </a:pPr>
            <a:r>
              <a:rPr lang="ru-RU" altLang="ru-RU" sz="2800" dirty="0" smtClean="0">
                <a:solidFill>
                  <a:srgbClr val="002060"/>
                </a:solidFill>
              </a:rPr>
              <a:t>умение представлять формульную </a:t>
            </a:r>
          </a:p>
          <a:p>
            <a:pPr>
              <a:buFont typeface="Wingdings 3" pitchFamily="18" charset="2"/>
              <a:buNone/>
            </a:pPr>
            <a:r>
              <a:rPr lang="ru-RU" altLang="ru-RU" sz="2800" dirty="0" smtClean="0">
                <a:solidFill>
                  <a:srgbClr val="002060"/>
                </a:solidFill>
              </a:rPr>
              <a:t>зависимость в графическом виде</a:t>
            </a:r>
          </a:p>
          <a:p>
            <a:pPr>
              <a:buFont typeface="Wingdings 3" pitchFamily="18" charset="2"/>
              <a:buNone/>
            </a:pPr>
            <a:r>
              <a:rPr lang="ru-RU" altLang="ru-RU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сложности</a:t>
            </a:r>
            <a:r>
              <a:rPr lang="ru-RU" altLang="ru-RU" sz="2800" dirty="0" smtClean="0">
                <a:solidFill>
                  <a:srgbClr val="002060"/>
                </a:solidFill>
              </a:rPr>
              <a:t>: повышенный</a:t>
            </a:r>
          </a:p>
          <a:p>
            <a:pPr>
              <a:buFont typeface="Wingdings 3" pitchFamily="18" charset="2"/>
              <a:buNone/>
            </a:pPr>
            <a:endParaRPr lang="ru-RU" altLang="ru-RU" sz="32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hlinkClick r:id="rId6" action="ppaction://hlinksldjump"/>
              </a:rPr>
              <a:t>Типичные ошибки</a:t>
            </a:r>
            <a:endParaRPr lang="ru-RU" altLang="ru-RU" sz="32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hlinkClick r:id="rId7" action="ppaction://hlinksldjump"/>
              </a:rPr>
              <a:t>Теоретический материал</a:t>
            </a:r>
            <a:endParaRPr lang="ru-RU" altLang="ru-RU" sz="32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hlinkClick r:id="rId8" action="ppaction://hlinksldjump"/>
              </a:rPr>
              <a:t>Разбор типовых заданий</a:t>
            </a:r>
            <a:endParaRPr lang="ru-RU" altLang="ru-RU" sz="32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hlinkClick r:id="rId9"/>
              </a:rPr>
              <a:t>Копилка заданий</a:t>
            </a:r>
            <a:endParaRPr lang="ru-RU" alt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9974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4887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5: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Типичные ошибки 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2"/>
          </a:xfrm>
        </p:spPr>
        <p:txBody>
          <a:bodyPr anchor="ctr">
            <a:normAutofit/>
          </a:bodyPr>
          <a:lstStyle/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Вычислительные ошибки;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3600" dirty="0"/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Неправильный анализ диаграмм </a:t>
            </a:r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(не могут сопоставить число и </a:t>
            </a:r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элемент диаграммы).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6152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763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5: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Теоретический материал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pPr marL="109538" indent="0" algn="ctr">
              <a:buFont typeface="Wingdings 3" pitchFamily="18" charset="2"/>
              <a:buNone/>
            </a:pPr>
            <a:r>
              <a:rPr lang="ru-RU" altLang="ru-RU" sz="2800" dirty="0" smtClean="0"/>
              <a:t>При построение круговой диаграммы </a:t>
            </a:r>
          </a:p>
          <a:p>
            <a:pPr marL="109538" indent="0" algn="ctr">
              <a:buFont typeface="Wingdings 3" pitchFamily="18" charset="2"/>
              <a:buNone/>
            </a:pPr>
            <a:r>
              <a:rPr lang="ru-RU" altLang="ru-RU" sz="2800" dirty="0" smtClean="0"/>
              <a:t>используется значение только одной </a:t>
            </a:r>
          </a:p>
          <a:p>
            <a:pPr marL="109538" indent="0" algn="ctr">
              <a:buFont typeface="Wingdings 3" pitchFamily="18" charset="2"/>
              <a:buNone/>
            </a:pPr>
            <a:r>
              <a:rPr lang="ru-RU" altLang="ru-RU" sz="2800" dirty="0" smtClean="0"/>
              <a:t>переменной. Весь круг соответствует сумме </a:t>
            </a:r>
          </a:p>
          <a:p>
            <a:pPr marL="109538" indent="0" algn="ctr">
              <a:buFont typeface="Wingdings 3" pitchFamily="18" charset="2"/>
              <a:buNone/>
            </a:pPr>
            <a:r>
              <a:rPr lang="ru-RU" altLang="ru-RU" sz="2800" dirty="0" smtClean="0"/>
              <a:t>всех значений, по которым строится </a:t>
            </a:r>
          </a:p>
          <a:p>
            <a:pPr marL="109538" indent="0" algn="ctr">
              <a:buFont typeface="Wingdings 3" pitchFamily="18" charset="2"/>
              <a:buNone/>
            </a:pPr>
            <a:r>
              <a:rPr lang="ru-RU" altLang="ru-RU" sz="2800" dirty="0" smtClean="0"/>
              <a:t>диаграмма. Отдельные сектора </a:t>
            </a:r>
          </a:p>
          <a:p>
            <a:pPr marL="109538" indent="0" algn="ctr">
              <a:buFont typeface="Wingdings 3" pitchFamily="18" charset="2"/>
              <a:buNone/>
            </a:pPr>
            <a:r>
              <a:rPr lang="ru-RU" altLang="ru-RU" sz="2800" dirty="0" smtClean="0"/>
              <a:t>пропорциональны доле одного значения в </a:t>
            </a:r>
          </a:p>
          <a:p>
            <a:pPr marL="109538" indent="0" algn="ctr">
              <a:buFont typeface="Wingdings 3" pitchFamily="18" charset="2"/>
              <a:buNone/>
            </a:pPr>
            <a:r>
              <a:rPr lang="ru-RU" altLang="ru-RU" sz="2800" dirty="0" smtClean="0"/>
              <a:t>общей сумме.</a:t>
            </a:r>
          </a:p>
        </p:txBody>
      </p:sp>
    </p:spTree>
    <p:extLst>
      <p:ext uri="{BB962C8B-B14F-4D97-AF65-F5344CB8AC3E}">
        <p14:creationId xmlns:p14="http://schemas.microsoft.com/office/powerpoint/2010/main" val="106525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763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5: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Разбор типовых заданий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268412"/>
            <a:ext cx="8640960" cy="227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1"/>
          <p:cNvSpPr>
            <a:spLocks noGrp="1"/>
          </p:cNvSpPr>
          <p:nvPr>
            <p:ph idx="1"/>
          </p:nvPr>
        </p:nvSpPr>
        <p:spPr>
          <a:xfrm>
            <a:off x="77139" y="3717032"/>
            <a:ext cx="8642350" cy="3006530"/>
          </a:xfrm>
        </p:spPr>
        <p:txBody>
          <a:bodyPr>
            <a:normAutofit fontScale="62500" lnSpcReduction="20000"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600" b="1" u="sng" dirty="0" smtClean="0">
                <a:solidFill>
                  <a:srgbClr val="3399FF"/>
                </a:solidFill>
              </a:rPr>
              <a:t>Решение: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600" dirty="0" smtClean="0"/>
              <a:t>Вычислим значения в таблице: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По диаграмме видно, что большие ее сектора одинаковы и, как видно из таблицы, равны 7.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Меньшие ее сектора также будут одинаковы, и зная из таблицы значение меньшего сектора-4, найдем формулу, принимающую также значение 4.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1)</a:t>
            </a:r>
            <a:r>
              <a:rPr lang="en-US" dirty="0" smtClean="0"/>
              <a:t>=D1-A1=5-2=3 </a:t>
            </a:r>
            <a:r>
              <a:rPr lang="ru-RU" dirty="0" smtClean="0"/>
              <a:t>не подходит;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2)=</a:t>
            </a:r>
            <a:r>
              <a:rPr lang="en-US" dirty="0" smtClean="0"/>
              <a:t>B1/C1=4/2=2 </a:t>
            </a:r>
            <a:r>
              <a:rPr lang="ru-RU" dirty="0" smtClean="0"/>
              <a:t>не подходит;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3) =</a:t>
            </a:r>
            <a:r>
              <a:rPr lang="en-US" dirty="0" smtClean="0"/>
              <a:t>D1-C1+1=5-2+1=4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600" b="1" u="sng" dirty="0" smtClean="0">
                <a:solidFill>
                  <a:srgbClr val="3399FF"/>
                </a:solidFill>
              </a:rPr>
              <a:t>Ответ:3</a:t>
            </a:r>
            <a:endParaRPr lang="ru-RU" sz="2600" dirty="0" smtClean="0">
              <a:solidFill>
                <a:srgbClr val="3399FF"/>
              </a:solidFill>
            </a:endParaRP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pic>
        <p:nvPicPr>
          <p:cNvPr id="88065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49080"/>
            <a:ext cx="6200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5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100141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6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1"/>
          <p:cNvSpPr>
            <a:spLocks noGrp="1"/>
          </p:cNvSpPr>
          <p:nvPr>
            <p:ph idx="1"/>
          </p:nvPr>
        </p:nvSpPr>
        <p:spPr>
          <a:xfrm>
            <a:off x="1710580" y="404664"/>
            <a:ext cx="7383164" cy="5006975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altLang="ru-RU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Проверяемые элементы содержания</a:t>
            </a:r>
            <a:r>
              <a:rPr lang="ru-RU" alt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>
              <a:buFont typeface="Wingdings 3" pitchFamily="18" charset="2"/>
              <a:buNone/>
            </a:pPr>
            <a:r>
              <a:rPr lang="ru-RU" altLang="ru-RU" sz="2800" dirty="0" smtClean="0">
                <a:solidFill>
                  <a:srgbClr val="002060"/>
                </a:solidFill>
              </a:rPr>
              <a:t>умение исполнить алгоритм для </a:t>
            </a:r>
          </a:p>
          <a:p>
            <a:pPr>
              <a:buFont typeface="Wingdings 3" pitchFamily="18" charset="2"/>
              <a:buNone/>
            </a:pPr>
            <a:r>
              <a:rPr lang="ru-RU" altLang="ru-RU" sz="2800" dirty="0" smtClean="0">
                <a:solidFill>
                  <a:srgbClr val="002060"/>
                </a:solidFill>
              </a:rPr>
              <a:t>конкретного исполнителя с </a:t>
            </a:r>
          </a:p>
          <a:p>
            <a:pPr>
              <a:buFont typeface="Wingdings 3" pitchFamily="18" charset="2"/>
              <a:buNone/>
            </a:pPr>
            <a:r>
              <a:rPr lang="ru-RU" altLang="ru-RU" sz="2800" dirty="0" smtClean="0">
                <a:solidFill>
                  <a:srgbClr val="002060"/>
                </a:solidFill>
              </a:rPr>
              <a:t>фиксированным набором команд</a:t>
            </a:r>
          </a:p>
          <a:p>
            <a:pPr>
              <a:buFont typeface="Wingdings 3" pitchFamily="18" charset="2"/>
              <a:buNone/>
            </a:pPr>
            <a:r>
              <a:rPr lang="ru-RU" altLang="ru-RU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сложности</a:t>
            </a:r>
            <a:r>
              <a:rPr lang="ru-RU" altLang="ru-RU" sz="2800" dirty="0" smtClean="0">
                <a:solidFill>
                  <a:srgbClr val="002060"/>
                </a:solidFill>
              </a:rPr>
              <a:t>: повышенный</a:t>
            </a:r>
          </a:p>
          <a:p>
            <a:pPr>
              <a:buFont typeface="Wingdings 3" pitchFamily="18" charset="2"/>
              <a:buNone/>
            </a:pPr>
            <a:endParaRPr lang="ru-RU" altLang="ru-RU" sz="32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hlinkClick r:id="rId6" action="ppaction://hlinksldjump"/>
              </a:rPr>
              <a:t>Типичные ошибки</a:t>
            </a:r>
            <a:endParaRPr lang="ru-RU" altLang="ru-RU" sz="32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hlinkClick r:id="rId7" action="ppaction://hlinksldjump"/>
              </a:rPr>
              <a:t>Разбор типовых заданий</a:t>
            </a:r>
            <a:endParaRPr lang="ru-RU" altLang="ru-RU" sz="32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hlinkClick r:id="rId8"/>
              </a:rPr>
              <a:t>Копилка заданий</a:t>
            </a:r>
            <a:endParaRPr lang="ru-RU" alt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9974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882C-062A-4A93-9026-091A8D776919}" type="datetime1">
              <a:rPr lang="ru-RU" smtClean="0"/>
              <a:t>18.10.2016</a:t>
            </a:fld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2"/>
            <a:ext cx="9036496" cy="688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62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4887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6: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Типичные ошибки 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2"/>
          </a:xfrm>
        </p:spPr>
        <p:txBody>
          <a:bodyPr anchor="ctr">
            <a:normAutofit/>
          </a:bodyPr>
          <a:lstStyle/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200" dirty="0" smtClean="0"/>
              <a:t>Вычислительные ошибки;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3200" dirty="0"/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200" dirty="0" smtClean="0"/>
              <a:t>Неправильный выбор ответа «наугад», </a:t>
            </a:r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200" dirty="0" smtClean="0"/>
              <a:t>т.к. задание не понятно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6152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763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6: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Разбор типовых заданий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953" y="1196752"/>
            <a:ext cx="8531536" cy="4981445"/>
          </a:xfrm>
        </p:spPr>
      </p:pic>
      <p:pic>
        <p:nvPicPr>
          <p:cNvPr id="8" name="Picture 2" descr="http://www.projectfibro.com/wp-content/uploads/2011/11/project-fibro-happy-idea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545391"/>
            <a:ext cx="835887" cy="104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112" y="6030599"/>
            <a:ext cx="23288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5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763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6: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Разбор типовых заданий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2"/>
          </a:xfrm>
        </p:spPr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u="sng" dirty="0" smtClean="0">
                <a:solidFill>
                  <a:srgbClr val="0070C0"/>
                </a:solidFill>
              </a:rPr>
              <a:t>Решение: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Данная задача очень легко решается математическим способом.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>
                <a:solidFill>
                  <a:srgbClr val="0070C0"/>
                </a:solidFill>
              </a:rPr>
              <a:t>Повтори 3 раз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>
                <a:solidFill>
                  <a:srgbClr val="0070C0"/>
                </a:solidFill>
              </a:rPr>
              <a:t>Сместиться на (–2, –3) Сместиться на (3, 2) Сместиться на (–4, 0)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>Конец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Соберем координаты Х: 3(-2+3-4)=-9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Аналогично, для </a:t>
            </a:r>
            <a:r>
              <a:rPr lang="en-US" dirty="0" smtClean="0"/>
              <a:t>Y</a:t>
            </a:r>
            <a:r>
              <a:rPr lang="ru-RU" dirty="0" smtClean="0"/>
              <a:t>: 3(-3+2+0)=-3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Получим, что  Чертежник выполнив предложенный алгоритм   окажется в точке (-9,-3), следовательно всю последовательность команд, можно заменить одной Сместиться на (-9,-3)-вариант 1)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u="sng" dirty="0" smtClean="0">
                <a:solidFill>
                  <a:srgbClr val="0070C0"/>
                </a:solidFill>
              </a:rPr>
              <a:t>Ответ: 1</a:t>
            </a:r>
            <a:endParaRPr lang="ru-RU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1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763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6: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Теоретический материал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1"/>
          <p:cNvSpPr>
            <a:spLocks noGrp="1"/>
          </p:cNvSpPr>
          <p:nvPr>
            <p:ph idx="1"/>
          </p:nvPr>
        </p:nvSpPr>
        <p:spPr>
          <a:xfrm>
            <a:off x="98143" y="1340768"/>
            <a:ext cx="8713788" cy="4738687"/>
          </a:xfrm>
        </p:spPr>
        <p:txBody>
          <a:bodyPr>
            <a:noAutofit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400" dirty="0">
                <a:solidFill>
                  <a:srgbClr val="002060"/>
                </a:solidFill>
              </a:rPr>
              <a:t>Исполнитель Черепашка  перемещается на экране компьютера, оставляя след в виде линии. В каждый  конкретный момент известно положение исполнителя и направление его  движения. У  исполнителя  существуют две команды: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400" b="1" dirty="0">
                <a:solidFill>
                  <a:srgbClr val="002060"/>
                </a:solidFill>
              </a:rPr>
              <a:t>Вперед n</a:t>
            </a:r>
            <a:r>
              <a:rPr lang="ru-RU" sz="1400" dirty="0">
                <a:solidFill>
                  <a:srgbClr val="002060"/>
                </a:solidFill>
              </a:rPr>
              <a:t> (где n – целое число), вызывающая передвижение Черепашки на n шагов в направлении движения.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400" b="1" dirty="0">
                <a:solidFill>
                  <a:srgbClr val="002060"/>
                </a:solidFill>
              </a:rPr>
              <a:t>Направо m</a:t>
            </a:r>
            <a:r>
              <a:rPr lang="ru-RU" sz="1400" dirty="0">
                <a:solidFill>
                  <a:srgbClr val="002060"/>
                </a:solidFill>
              </a:rPr>
              <a:t> (где m – целое число), вызывающая изменение направления движения на m градусов по часовой стрелке.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400" b="1" dirty="0">
                <a:solidFill>
                  <a:srgbClr val="002060"/>
                </a:solidFill>
              </a:rPr>
              <a:t>Запись Повтори k [Команда1 Команда2 Команда3]</a:t>
            </a:r>
            <a:r>
              <a:rPr lang="ru-RU" sz="1400" dirty="0">
                <a:solidFill>
                  <a:srgbClr val="002060"/>
                </a:solidFill>
              </a:rPr>
              <a:t> означает, что последовательность команд в скобках повторится k раз. Черепашке был дан для исполнения следующий алгоритм: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400" b="1" dirty="0">
                <a:solidFill>
                  <a:srgbClr val="002060"/>
                </a:solidFill>
              </a:rPr>
              <a:t>Повтори 10 [Вперёд 50 Направо 10 Направо 50]</a:t>
            </a:r>
            <a:endParaRPr lang="ru-RU" sz="1400" dirty="0">
              <a:solidFill>
                <a:srgbClr val="002060"/>
              </a:solidFill>
            </a:endParaRP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400" dirty="0">
                <a:solidFill>
                  <a:srgbClr val="002060"/>
                </a:solidFill>
              </a:rPr>
              <a:t>Какая фигура появится на экране?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400" b="1" dirty="0">
                <a:solidFill>
                  <a:srgbClr val="002060"/>
                </a:solidFill>
              </a:rPr>
              <a:t>1) правильный треугольник 	</a:t>
            </a:r>
            <a:r>
              <a:rPr lang="ru-RU" sz="1400" b="1" dirty="0" smtClean="0">
                <a:solidFill>
                  <a:srgbClr val="002060"/>
                </a:solidFill>
              </a:rPr>
              <a:t>	2</a:t>
            </a:r>
            <a:r>
              <a:rPr lang="ru-RU" sz="1400" b="1" dirty="0">
                <a:solidFill>
                  <a:srgbClr val="002060"/>
                </a:solidFill>
              </a:rPr>
              <a:t>) правильный десятиугольник</a:t>
            </a:r>
            <a:endParaRPr lang="ru-RU" sz="1400" dirty="0">
              <a:solidFill>
                <a:srgbClr val="002060"/>
              </a:solidFill>
            </a:endParaRP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400" b="1" dirty="0">
                <a:solidFill>
                  <a:srgbClr val="002060"/>
                </a:solidFill>
              </a:rPr>
              <a:t>3) незамкнутая ломаная линия </a:t>
            </a:r>
            <a:r>
              <a:rPr lang="ru-RU" sz="1400" b="1" dirty="0" smtClean="0">
                <a:solidFill>
                  <a:srgbClr val="002060"/>
                </a:solidFill>
              </a:rPr>
              <a:t>	4</a:t>
            </a:r>
            <a:r>
              <a:rPr lang="ru-RU" sz="1400" b="1" dirty="0">
                <a:solidFill>
                  <a:srgbClr val="002060"/>
                </a:solidFill>
              </a:rPr>
              <a:t>) правильный </a:t>
            </a:r>
            <a:r>
              <a:rPr lang="ru-RU" sz="1400" b="1" dirty="0" smtClean="0">
                <a:solidFill>
                  <a:srgbClr val="002060"/>
                </a:solidFill>
              </a:rPr>
              <a:t>шестиугольник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400" b="1" u="sng" dirty="0" smtClean="0">
                <a:solidFill>
                  <a:srgbClr val="0070C0"/>
                </a:solidFill>
              </a:rPr>
              <a:t>Решение: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600" dirty="0" smtClean="0"/>
              <a:t>Сумма внешних углов многоугольника равна 360 градусам. Соберем «углы Черепашки»: 10+50=60.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600" dirty="0" smtClean="0"/>
              <a:t>Разделим сумму углов многоугольника на «угол Черепашки»: 360/60=6 (</a:t>
            </a:r>
            <a:r>
              <a:rPr lang="en-US" sz="1600" dirty="0" smtClean="0"/>
              <a:t>&lt; 10 </a:t>
            </a:r>
            <a:r>
              <a:rPr lang="ru-RU" sz="1600" dirty="0" smtClean="0"/>
              <a:t>количество повторений), это значит, что после выполнения алгоритма, на экране появится правильный шестиугольник.</a:t>
            </a:r>
            <a:r>
              <a:rPr lang="ru-RU" sz="1400" b="1" dirty="0" smtClean="0"/>
              <a:t>		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sz="1400" b="1" u="sng" dirty="0">
              <a:solidFill>
                <a:srgbClr val="0070C0"/>
              </a:solidFill>
            </a:endParaRP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400" b="1" u="sng" dirty="0" smtClean="0">
                <a:solidFill>
                  <a:srgbClr val="0070C0"/>
                </a:solidFill>
              </a:rPr>
              <a:t>Ответ:4</a:t>
            </a:r>
          </a:p>
        </p:txBody>
      </p:sp>
    </p:spTree>
    <p:extLst>
      <p:ext uri="{BB962C8B-B14F-4D97-AF65-F5344CB8AC3E}">
        <p14:creationId xmlns:p14="http://schemas.microsoft.com/office/powerpoint/2010/main" val="106525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100141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7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79" y="620688"/>
            <a:ext cx="702780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3" pitchFamily="18" charset="2"/>
              <a:buNone/>
            </a:pPr>
            <a:r>
              <a:rPr lang="ru-RU" altLang="ru-RU" sz="28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Проверяемые элементы содержания</a:t>
            </a:r>
            <a:r>
              <a:rPr lang="ru-RU" alt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altLang="ru-RU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 3" pitchFamily="18" charset="2"/>
              <a:buNone/>
            </a:pPr>
            <a:r>
              <a:rPr lang="ru-RU" altLang="ru-RU" sz="2800" dirty="0" smtClean="0">
                <a:solidFill>
                  <a:srgbClr val="002060"/>
                </a:solidFill>
              </a:rPr>
              <a:t>умение </a:t>
            </a:r>
            <a:r>
              <a:rPr lang="ru-RU" altLang="ru-RU" sz="2800" dirty="0">
                <a:solidFill>
                  <a:srgbClr val="002060"/>
                </a:solidFill>
              </a:rPr>
              <a:t>кодировать и декодировать </a:t>
            </a:r>
            <a:endParaRPr lang="ru-RU" altLang="ru-RU" sz="2800" dirty="0" smtClean="0">
              <a:solidFill>
                <a:srgbClr val="002060"/>
              </a:solidFill>
            </a:endParaRPr>
          </a:p>
          <a:p>
            <a:pPr>
              <a:buFont typeface="Wingdings 3" pitchFamily="18" charset="2"/>
              <a:buNone/>
            </a:pPr>
            <a:r>
              <a:rPr lang="ru-RU" altLang="ru-RU" sz="2800" dirty="0" smtClean="0">
                <a:solidFill>
                  <a:srgbClr val="002060"/>
                </a:solidFill>
              </a:rPr>
              <a:t>информацию</a:t>
            </a:r>
            <a:r>
              <a:rPr lang="ru-RU" altLang="ru-RU" sz="2800" dirty="0">
                <a:solidFill>
                  <a:srgbClr val="002060"/>
                </a:solidFill>
              </a:rPr>
              <a:t>.</a:t>
            </a:r>
          </a:p>
          <a:p>
            <a:pPr>
              <a:buFont typeface="Wingdings 3" pitchFamily="18" charset="2"/>
              <a:buNone/>
            </a:pPr>
            <a:r>
              <a:rPr lang="ru-RU" altLang="ru-RU" sz="28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сложности</a:t>
            </a:r>
            <a:r>
              <a:rPr lang="ru-RU" altLang="ru-RU" sz="2800" dirty="0">
                <a:solidFill>
                  <a:srgbClr val="002060"/>
                </a:solidFill>
              </a:rPr>
              <a:t>: базовый</a:t>
            </a:r>
          </a:p>
          <a:p>
            <a:pPr>
              <a:buFont typeface="Wingdings 3" pitchFamily="18" charset="2"/>
              <a:buNone/>
            </a:pPr>
            <a:endParaRPr lang="ru-RU" altLang="ru-RU" sz="2800" dirty="0" smtClean="0">
              <a:solidFill>
                <a:srgbClr val="002060"/>
              </a:solidFill>
            </a:endParaRPr>
          </a:p>
          <a:p>
            <a:pPr>
              <a:buFont typeface="Wingdings 3" pitchFamily="18" charset="2"/>
              <a:buNone/>
            </a:pPr>
            <a:endParaRPr lang="ru-RU" altLang="ru-RU" sz="2800" dirty="0">
              <a:solidFill>
                <a:srgbClr val="002060"/>
              </a:solidFill>
            </a:endParaRPr>
          </a:p>
          <a:p>
            <a:pPr>
              <a:buFont typeface="Wingdings 3" pitchFamily="18" charset="2"/>
              <a:buNone/>
            </a:pPr>
            <a:endParaRPr lang="ru-RU" altLang="ru-RU" sz="2800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b="1" dirty="0">
                <a:hlinkClick r:id="rId6" action="ppaction://hlinksldjump"/>
              </a:rPr>
              <a:t>Типичные ошибки</a:t>
            </a:r>
            <a:endParaRPr lang="ru-RU" altLang="ru-RU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b="1" dirty="0">
                <a:hlinkClick r:id="rId7" action="ppaction://hlinksldjump"/>
              </a:rPr>
              <a:t>Разбор типовых заданий</a:t>
            </a:r>
            <a:endParaRPr lang="ru-RU" altLang="ru-RU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b="1" dirty="0">
                <a:hlinkClick r:id="rId8"/>
              </a:rPr>
              <a:t>Копилка заданий</a:t>
            </a:r>
            <a:endParaRPr lang="ru-RU" alt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9974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4887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7: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Типичные ошибки </a:t>
            </a:r>
          </a:p>
        </p:txBody>
      </p:sp>
      <p:pic>
        <p:nvPicPr>
          <p:cNvPr id="6" name="Picture 2" descr="http://gam72.ru/images/1432899416-415618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2"/>
          </a:xfrm>
        </p:spPr>
        <p:txBody>
          <a:bodyPr anchor="ctr">
            <a:normAutofit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sz="3600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Невнимательное </a:t>
            </a:r>
            <a:r>
              <a:rPr lang="ru-RU" sz="3600" dirty="0"/>
              <a:t>чтение </a:t>
            </a:r>
            <a:r>
              <a:rPr lang="ru-RU" sz="3600" dirty="0" smtClean="0"/>
              <a:t>задания;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sz="3600" dirty="0" smtClean="0"/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Ошибка декодирования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3600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sz="36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3600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6152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763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7: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Разбор типовых заданий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17" y="1196753"/>
            <a:ext cx="8682663" cy="239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1"/>
          <p:cNvSpPr>
            <a:spLocks noGrp="1"/>
          </p:cNvSpPr>
          <p:nvPr>
            <p:ph idx="1"/>
          </p:nvPr>
        </p:nvSpPr>
        <p:spPr>
          <a:xfrm>
            <a:off x="195776" y="3493264"/>
            <a:ext cx="8434388" cy="2794000"/>
          </a:xfrm>
        </p:spPr>
        <p:txBody>
          <a:bodyPr/>
          <a:lstStyle/>
          <a:p>
            <a:pPr marL="109538" indent="0">
              <a:buFont typeface="Wingdings 3" pitchFamily="18" charset="2"/>
              <a:buNone/>
            </a:pPr>
            <a:r>
              <a:rPr lang="ru-RU" altLang="ru-RU" b="1" u="sng" dirty="0" smtClean="0">
                <a:solidFill>
                  <a:srgbClr val="0070C0"/>
                </a:solidFill>
              </a:rPr>
              <a:t>Решение:</a:t>
            </a:r>
          </a:p>
          <a:p>
            <a:pPr marL="109538" indent="0">
              <a:buFont typeface="Wingdings 3" pitchFamily="18" charset="2"/>
              <a:buNone/>
            </a:pPr>
            <a:r>
              <a:rPr lang="ru-RU" altLang="ru-RU" dirty="0" smtClean="0"/>
              <a:t>Аккуратно, расшифровываем запись</a:t>
            </a:r>
          </a:p>
          <a:p>
            <a:pPr marL="109538" indent="0">
              <a:buFont typeface="Wingdings 3" pitchFamily="18" charset="2"/>
              <a:buNone/>
            </a:pPr>
            <a:r>
              <a:rPr lang="ru-RU" altLang="ru-RU" b="1" dirty="0" smtClean="0"/>
              <a:t>• –</a:t>
            </a:r>
            <a:r>
              <a:rPr lang="en-US" altLang="ru-RU" b="1" dirty="0" smtClean="0"/>
              <a:t>|</a:t>
            </a:r>
            <a:r>
              <a:rPr lang="ru-RU" altLang="ru-RU" b="1" dirty="0" smtClean="0"/>
              <a:t> – • •</a:t>
            </a:r>
            <a:r>
              <a:rPr lang="en-US" altLang="ru-RU" b="1" dirty="0" smtClean="0"/>
              <a:t>|</a:t>
            </a:r>
            <a:r>
              <a:rPr lang="ru-RU" altLang="ru-RU" b="1" dirty="0" smtClean="0"/>
              <a:t> • – • •</a:t>
            </a:r>
            <a:r>
              <a:rPr lang="en-US" altLang="ru-RU" b="1" dirty="0" smtClean="0"/>
              <a:t>|</a:t>
            </a:r>
            <a:r>
              <a:rPr lang="ru-RU" altLang="ru-RU" b="1" dirty="0" smtClean="0"/>
              <a:t> – </a:t>
            </a:r>
            <a:r>
              <a:rPr lang="en-US" altLang="ru-RU" b="1" dirty="0" smtClean="0"/>
              <a:t>|</a:t>
            </a:r>
            <a:r>
              <a:rPr lang="ru-RU" altLang="ru-RU" b="1" dirty="0" smtClean="0"/>
              <a:t>– • •</a:t>
            </a:r>
            <a:r>
              <a:rPr lang="en-US" altLang="ru-RU" b="1" dirty="0" smtClean="0"/>
              <a:t>|</a:t>
            </a:r>
            <a:r>
              <a:rPr lang="ru-RU" altLang="ru-RU" b="1" dirty="0" smtClean="0"/>
              <a:t> – </a:t>
            </a:r>
            <a:r>
              <a:rPr lang="en-US" altLang="ru-RU" b="1" dirty="0" smtClean="0"/>
              <a:t>|</a:t>
            </a:r>
            <a:r>
              <a:rPr lang="ru-RU" altLang="ru-RU" b="1" dirty="0" smtClean="0"/>
              <a:t>• –</a:t>
            </a:r>
            <a:r>
              <a:rPr lang="en-US" altLang="ru-RU" b="1" dirty="0" smtClean="0"/>
              <a:t>|</a:t>
            </a:r>
            <a:r>
              <a:rPr lang="ru-RU" altLang="ru-RU" b="1" dirty="0" smtClean="0"/>
              <a:t> –</a:t>
            </a:r>
            <a:endParaRPr lang="en-US" altLang="ru-RU" b="1" dirty="0" smtClean="0"/>
          </a:p>
          <a:p>
            <a:pPr marL="109538" indent="0">
              <a:buFont typeface="Wingdings 3" pitchFamily="18" charset="2"/>
              <a:buNone/>
            </a:pPr>
            <a:r>
              <a:rPr lang="en-US" altLang="ru-RU" b="1" dirty="0" smtClean="0"/>
              <a:t> </a:t>
            </a:r>
            <a:r>
              <a:rPr lang="ru-RU" altLang="ru-RU" b="1" dirty="0" smtClean="0"/>
              <a:t>А</a:t>
            </a:r>
            <a:r>
              <a:rPr lang="ru-RU" altLang="ru-RU" b="1" dirty="0"/>
              <a:t> </a:t>
            </a:r>
            <a:r>
              <a:rPr lang="ru-RU" altLang="ru-RU" b="1" dirty="0" smtClean="0"/>
              <a:t>   Д</a:t>
            </a:r>
            <a:r>
              <a:rPr lang="ru-RU" altLang="ru-RU" b="1" dirty="0"/>
              <a:t> </a:t>
            </a:r>
            <a:r>
              <a:rPr lang="ru-RU" altLang="ru-RU" b="1" dirty="0" smtClean="0"/>
              <a:t>     Ж	    Л    Д</a:t>
            </a:r>
            <a:r>
              <a:rPr lang="ru-RU" altLang="ru-RU" b="1" dirty="0"/>
              <a:t> </a:t>
            </a:r>
            <a:r>
              <a:rPr lang="ru-RU" altLang="ru-RU" b="1" dirty="0" smtClean="0"/>
              <a:t> Л   А</a:t>
            </a:r>
            <a:r>
              <a:rPr lang="ru-RU" altLang="ru-RU" dirty="0" smtClean="0"/>
              <a:t>    Л</a:t>
            </a:r>
          </a:p>
          <a:p>
            <a:pPr marL="109538" indent="0">
              <a:buFont typeface="Wingdings 3" pitchFamily="18" charset="2"/>
              <a:buNone/>
            </a:pPr>
            <a:r>
              <a:rPr lang="ru-RU" altLang="ru-RU" b="1" u="sng" dirty="0" smtClean="0">
                <a:solidFill>
                  <a:srgbClr val="0070C0"/>
                </a:solidFill>
              </a:rPr>
              <a:t>Ответ</a:t>
            </a:r>
            <a:r>
              <a:rPr lang="ru-RU" altLang="ru-RU" b="1" u="sng" smtClean="0">
                <a:solidFill>
                  <a:srgbClr val="0070C0"/>
                </a:solidFill>
              </a:rPr>
              <a:t>: АДЖЛДЛАЛ</a:t>
            </a:r>
            <a:endParaRPr lang="ru-RU" altLang="ru-RU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763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7: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Разбор типовых заданий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34" y="1196975"/>
            <a:ext cx="8760145" cy="38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1"/>
          <p:cNvSpPr>
            <a:spLocks noGrp="1"/>
          </p:cNvSpPr>
          <p:nvPr>
            <p:ph idx="1"/>
          </p:nvPr>
        </p:nvSpPr>
        <p:spPr>
          <a:xfrm>
            <a:off x="0" y="5185997"/>
            <a:ext cx="8435975" cy="1366837"/>
          </a:xfrm>
        </p:spPr>
        <p:txBody>
          <a:bodyPr/>
          <a:lstStyle/>
          <a:p>
            <a:pPr marL="109538" indent="0">
              <a:buFont typeface="Wingdings 3" pitchFamily="18" charset="2"/>
              <a:buNone/>
            </a:pPr>
            <a:r>
              <a:rPr lang="ru-RU" altLang="ru-RU" sz="1400" b="1" u="sng" dirty="0" smtClean="0">
                <a:solidFill>
                  <a:srgbClr val="0070C0"/>
                </a:solidFill>
              </a:rPr>
              <a:t>Решение: </a:t>
            </a:r>
            <a:r>
              <a:rPr lang="ru-RU" altLang="ru-RU" sz="1400" dirty="0" smtClean="0"/>
              <a:t>Рассмотрим предложенные шифровки: 3113, можно расшифровать как 31, 13 или 3, 11, 3, т.е. данный вариант нам не подходит, так как расшифровывается не единственным способом. Аналогично рассуждая отбрасываем 9212(9,21,2 или 9, 2, 12).</a:t>
            </a:r>
          </a:p>
          <a:p>
            <a:pPr marL="109538" indent="0">
              <a:buFont typeface="Wingdings 3" pitchFamily="18" charset="2"/>
              <a:buNone/>
            </a:pPr>
            <a:r>
              <a:rPr lang="ru-RU" altLang="ru-RU" sz="1400" dirty="0" smtClean="0"/>
              <a:t>А вот 6810 расшифровывается единственным способом : 6,8,10 и , соответственно по таблице, ЕЖИ	 </a:t>
            </a:r>
          </a:p>
          <a:p>
            <a:pPr marL="109538" indent="0">
              <a:buFont typeface="Wingdings 3" pitchFamily="18" charset="2"/>
              <a:buNone/>
            </a:pPr>
            <a:r>
              <a:rPr lang="ru-RU" altLang="ru-RU" sz="1400" b="1" u="sng" dirty="0" smtClean="0">
                <a:solidFill>
                  <a:srgbClr val="0070C0"/>
                </a:solidFill>
              </a:rPr>
              <a:t>Ответ:</a:t>
            </a:r>
            <a:r>
              <a:rPr lang="ru-RU" altLang="ru-RU" sz="1400" dirty="0" smtClean="0"/>
              <a:t> ЕЖИ</a:t>
            </a:r>
          </a:p>
        </p:txBody>
      </p:sp>
    </p:spTree>
    <p:extLst>
      <p:ext uri="{BB962C8B-B14F-4D97-AF65-F5344CB8AC3E}">
        <p14:creationId xmlns:p14="http://schemas.microsoft.com/office/powerpoint/2010/main" val="339081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100141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8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1"/>
          <p:cNvSpPr>
            <a:spLocks noGrp="1"/>
          </p:cNvSpPr>
          <p:nvPr>
            <p:ph idx="1"/>
          </p:nvPr>
        </p:nvSpPr>
        <p:spPr>
          <a:xfrm>
            <a:off x="1691680" y="404664"/>
            <a:ext cx="7200800" cy="5006975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altLang="ru-RU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Проверяемые элементы содержания</a:t>
            </a:r>
            <a:r>
              <a:rPr lang="ru-RU" alt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>
              <a:buFont typeface="Wingdings 3" pitchFamily="18" charset="2"/>
              <a:buNone/>
            </a:pPr>
            <a:r>
              <a:rPr lang="ru-RU" altLang="ru-RU" sz="2800" dirty="0" smtClean="0">
                <a:solidFill>
                  <a:srgbClr val="002060"/>
                </a:solidFill>
              </a:rPr>
              <a:t>умение исполнить линейный алгоритм, </a:t>
            </a:r>
          </a:p>
          <a:p>
            <a:pPr>
              <a:buFont typeface="Wingdings 3" pitchFamily="18" charset="2"/>
              <a:buNone/>
            </a:pPr>
            <a:r>
              <a:rPr lang="ru-RU" altLang="ru-RU" sz="2800" dirty="0" smtClean="0">
                <a:solidFill>
                  <a:srgbClr val="002060"/>
                </a:solidFill>
              </a:rPr>
              <a:t>записанный на алгоритмическом языке</a:t>
            </a:r>
          </a:p>
          <a:p>
            <a:pPr>
              <a:buFont typeface="Wingdings 3" pitchFamily="18" charset="2"/>
              <a:buNone/>
            </a:pPr>
            <a:r>
              <a:rPr lang="ru-RU" altLang="ru-RU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сложности</a:t>
            </a:r>
            <a:r>
              <a:rPr lang="ru-RU" altLang="ru-RU" sz="2800" dirty="0" smtClean="0">
                <a:solidFill>
                  <a:srgbClr val="002060"/>
                </a:solidFill>
              </a:rPr>
              <a:t>: базовый</a:t>
            </a:r>
          </a:p>
          <a:p>
            <a:pPr>
              <a:buFont typeface="Wingdings 3" pitchFamily="18" charset="2"/>
              <a:buNone/>
            </a:pPr>
            <a:endParaRPr lang="ru-RU" altLang="ru-RU" sz="32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hlinkClick r:id="rId6" action="ppaction://hlinksldjump"/>
              </a:rPr>
              <a:t>Типичные ошибки</a:t>
            </a:r>
            <a:endParaRPr lang="ru-RU" altLang="ru-RU" sz="32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hlinkClick r:id="rId7" action="ppaction://hlinksldjump"/>
              </a:rPr>
              <a:t>Разбор типовых заданий</a:t>
            </a:r>
            <a:endParaRPr lang="ru-RU" altLang="ru-RU" sz="32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hlinkClick r:id="rId8"/>
              </a:rPr>
              <a:t>Копилка заданий</a:t>
            </a:r>
            <a:endParaRPr lang="ru-RU" alt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9974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4887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8: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Типичные ошибки 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2"/>
          </a:xfrm>
        </p:spPr>
        <p:txBody>
          <a:bodyPr anchor="ctr">
            <a:normAutofit/>
          </a:bodyPr>
          <a:lstStyle/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Забывают о порядке действий </a:t>
            </a:r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(сначала * и /, потом + и -)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3600" dirty="0" smtClean="0"/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Неправильный вывод данных </a:t>
            </a:r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(например, в задании вывести а, </a:t>
            </a:r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выводят </a:t>
            </a:r>
            <a:r>
              <a:rPr lang="en-US" sz="3600" dirty="0" smtClean="0"/>
              <a:t>b</a:t>
            </a:r>
            <a:r>
              <a:rPr lang="ru-RU" sz="3600" dirty="0" smtClean="0"/>
              <a:t>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6152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16632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Продолжительность ОГЭ </a:t>
            </a:r>
          </a:p>
          <a:p>
            <a:r>
              <a:rPr lang="ru-RU" sz="2400" b="1" dirty="0" smtClean="0"/>
              <a:t>по ИНФОРМАТИКЕ </a:t>
            </a:r>
            <a:r>
              <a:rPr lang="ru-RU" sz="2400" b="1" dirty="0"/>
              <a:t>и ИКТ в 2017г.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268760"/>
            <a:ext cx="878497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Общие </a:t>
            </a:r>
            <a:r>
              <a:rPr lang="ru-RU" sz="2400" dirty="0" smtClean="0"/>
              <a:t>время:		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часа 30 минут (150 минут)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/>
              <a:t>Из них на выполнение заданий </a:t>
            </a:r>
            <a:endParaRPr lang="ru-RU" sz="2000" dirty="0" smtClean="0"/>
          </a:p>
          <a:p>
            <a:r>
              <a:rPr lang="ru-RU" sz="2000" dirty="0" smtClean="0"/>
              <a:t>первой </a:t>
            </a:r>
            <a:r>
              <a:rPr lang="ru-RU" sz="2000" dirty="0"/>
              <a:t>части рекомендуется </a:t>
            </a:r>
            <a:r>
              <a:rPr lang="ru-RU" sz="2000" dirty="0" smtClean="0"/>
              <a:t>	</a:t>
            </a:r>
            <a:r>
              <a:rPr lang="ru-RU" sz="2400" dirty="0" smtClean="0"/>
              <a:t>	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 15 минут (75 минут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/>
              <a:t>На выполнение задания </a:t>
            </a:r>
            <a:r>
              <a:rPr lang="ru-RU" sz="2000" dirty="0" smtClean="0"/>
              <a:t>2 </a:t>
            </a:r>
            <a:r>
              <a:rPr lang="ru-RU" sz="2000" dirty="0"/>
              <a:t>части </a:t>
            </a:r>
            <a:r>
              <a:rPr lang="ru-RU" sz="2400" dirty="0"/>
              <a:t>	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 15 минут (75 минут)</a:t>
            </a:r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Экзаменационная </a:t>
            </a:r>
            <a:r>
              <a:rPr lang="ru-RU" sz="2400" dirty="0"/>
              <a:t>работа состоит из </a:t>
            </a:r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заданий</a:t>
            </a:r>
            <a:r>
              <a:rPr lang="ru-RU" sz="2400" dirty="0"/>
              <a:t>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			1 часть содержит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заданий</a:t>
            </a:r>
            <a:endParaRPr lang="ru-RU" sz="2400" dirty="0" smtClean="0"/>
          </a:p>
          <a:p>
            <a:r>
              <a:rPr lang="ru-RU" sz="2400" dirty="0" smtClean="0"/>
              <a:t>			2 часть содержит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258890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763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8: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Разбор типовых заданий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1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857750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В программе «:=» обозначает оператор присваивания, знаки «+», «–», «*» и«/» – соответственно операции сложения, вычитания, умножения и деления. Правила выполнения операций и порядок  действий соответствуют правилам арифметики.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Определите значение переменной </a:t>
            </a:r>
            <a:r>
              <a:rPr lang="ru-RU" b="1" dirty="0" err="1" smtClean="0">
                <a:solidFill>
                  <a:srgbClr val="002060"/>
                </a:solidFill>
              </a:rPr>
              <a:t>a</a:t>
            </a:r>
            <a:r>
              <a:rPr lang="ru-RU" dirty="0" smtClean="0">
                <a:solidFill>
                  <a:srgbClr val="002060"/>
                </a:solidFill>
              </a:rPr>
              <a:t> после выполнения алгоритма: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err="1" smtClean="0">
                <a:solidFill>
                  <a:srgbClr val="002060"/>
                </a:solidFill>
              </a:rPr>
              <a:t>a</a:t>
            </a:r>
            <a:r>
              <a:rPr lang="ru-RU" b="1" dirty="0" smtClean="0">
                <a:solidFill>
                  <a:srgbClr val="002060"/>
                </a:solidFill>
              </a:rPr>
              <a:t> := 6</a:t>
            </a:r>
            <a:endParaRPr lang="ru-RU" dirty="0" smtClean="0">
              <a:solidFill>
                <a:srgbClr val="00206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b := 2</a:t>
            </a:r>
            <a:endParaRPr lang="ru-RU" dirty="0" smtClean="0">
              <a:solidFill>
                <a:srgbClr val="00206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b := </a:t>
            </a:r>
            <a:r>
              <a:rPr lang="ru-RU" b="1" dirty="0" err="1" smtClean="0">
                <a:solidFill>
                  <a:srgbClr val="002060"/>
                </a:solidFill>
              </a:rPr>
              <a:t>a</a:t>
            </a:r>
            <a:r>
              <a:rPr lang="ru-RU" b="1" dirty="0" smtClean="0">
                <a:solidFill>
                  <a:srgbClr val="002060"/>
                </a:solidFill>
              </a:rPr>
              <a:t>/2*b</a:t>
            </a:r>
            <a:endParaRPr lang="ru-RU" dirty="0" smtClean="0">
              <a:solidFill>
                <a:srgbClr val="00206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err="1" smtClean="0">
                <a:solidFill>
                  <a:srgbClr val="002060"/>
                </a:solidFill>
              </a:rPr>
              <a:t>a</a:t>
            </a:r>
            <a:r>
              <a:rPr lang="ru-RU" b="1" dirty="0" smtClean="0">
                <a:solidFill>
                  <a:srgbClr val="002060"/>
                </a:solidFill>
              </a:rPr>
              <a:t> := 2*a+3*b</a:t>
            </a:r>
            <a:endParaRPr lang="ru-RU" dirty="0" smtClean="0">
              <a:solidFill>
                <a:srgbClr val="00206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В ответе укажите одно целое число – значение переменной </a:t>
            </a:r>
            <a:r>
              <a:rPr lang="ru-RU" b="1" dirty="0" err="1" smtClean="0">
                <a:solidFill>
                  <a:srgbClr val="002060"/>
                </a:solidFill>
              </a:rPr>
              <a:t>a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u="sng" dirty="0" smtClean="0">
                <a:solidFill>
                  <a:srgbClr val="0070C0"/>
                </a:solidFill>
              </a:rPr>
              <a:t>Решение: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a:=6; b:=2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b:=6</a:t>
            </a:r>
            <a:r>
              <a:rPr lang="ru-RU" dirty="0" smtClean="0"/>
              <a:t>/</a:t>
            </a:r>
            <a:r>
              <a:rPr lang="en-US" dirty="0" smtClean="0"/>
              <a:t>2*2=3*2=6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a:=2*6+3*6=30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u="sng" dirty="0" smtClean="0">
                <a:solidFill>
                  <a:srgbClr val="0070C0"/>
                </a:solidFill>
              </a:rPr>
              <a:t>Ответ:30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5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100141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9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1"/>
          <p:cNvSpPr>
            <a:spLocks noGrp="1"/>
          </p:cNvSpPr>
          <p:nvPr>
            <p:ph idx="1"/>
          </p:nvPr>
        </p:nvSpPr>
        <p:spPr>
          <a:xfrm>
            <a:off x="1619672" y="332656"/>
            <a:ext cx="7272808" cy="5256584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Проверяемые элементы содержания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умение исполнить простейший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циклический алгоритм, записанный на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алгоритмическом языке.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сложности</a:t>
            </a:r>
            <a:r>
              <a:rPr lang="ru-RU" sz="2800" dirty="0" smtClean="0">
                <a:solidFill>
                  <a:srgbClr val="002060"/>
                </a:solidFill>
              </a:rPr>
              <a:t>: базовый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sz="3200" dirty="0" smtClean="0">
              <a:solidFill>
                <a:srgbClr val="00206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sz="3200" dirty="0" smtClean="0">
              <a:solidFill>
                <a:srgbClr val="002060"/>
              </a:solidFill>
            </a:endParaRPr>
          </a:p>
          <a:p>
            <a:pPr marL="566928" indent="-4572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3200" b="1" dirty="0" smtClean="0">
                <a:hlinkClick r:id="rId6" action="ppaction://hlinksldjump"/>
              </a:rPr>
              <a:t>Типичные ошибки</a:t>
            </a:r>
            <a:endParaRPr lang="ru-RU" sz="3200" b="1" dirty="0" smtClean="0"/>
          </a:p>
          <a:p>
            <a:pPr marL="566928" indent="-4572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3200" b="1" dirty="0" smtClean="0">
                <a:hlinkClick r:id="rId7" action="ppaction://hlinksldjump"/>
              </a:rPr>
              <a:t>Теоретический материал</a:t>
            </a:r>
            <a:endParaRPr lang="ru-RU" sz="3200" b="1" dirty="0" smtClean="0"/>
          </a:p>
          <a:p>
            <a:pPr marL="566928" indent="-4572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3200" b="1" dirty="0" smtClean="0">
                <a:hlinkClick r:id="rId8" action="ppaction://hlinksldjump"/>
              </a:rPr>
              <a:t>Разбор типовых заданий</a:t>
            </a:r>
            <a:endParaRPr lang="ru-RU" sz="3200" b="1" dirty="0" smtClean="0"/>
          </a:p>
          <a:p>
            <a:pPr marL="566928" indent="-4572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3200" b="1" dirty="0" smtClean="0">
                <a:hlinkClick r:id="rId9"/>
              </a:rPr>
              <a:t>Копилка заданий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9974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4887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9: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Типичные ошибки 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250825" y="1481138"/>
            <a:ext cx="8642350" cy="4525962"/>
          </a:xfrm>
        </p:spPr>
        <p:txBody>
          <a:bodyPr anchor="ctr">
            <a:normAutofit/>
          </a:bodyPr>
          <a:lstStyle/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Выполняют циклический алгоритм </a:t>
            </a:r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неверное количество раз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3600" dirty="0"/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Вычислительные ошибки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6152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763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9: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Теоретический материал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485995" y="1462852"/>
            <a:ext cx="8229600" cy="4824412"/>
          </a:xfrm>
        </p:spPr>
        <p:txBody>
          <a:bodyPr>
            <a:normAutofit fontScale="85000" lnSpcReduction="10000"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Цикл «пока» предписывает выполнять тело цикла до тех пор, пока выполняется условие записанное после слова пока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Цикл с параметром (</a:t>
            </a:r>
            <a:r>
              <a:rPr lang="en-US" dirty="0" smtClean="0">
                <a:solidFill>
                  <a:srgbClr val="002060"/>
                </a:solidFill>
              </a:rPr>
              <a:t>FOR</a:t>
            </a:r>
            <a:r>
              <a:rPr lang="ru-RU" dirty="0" smtClean="0">
                <a:solidFill>
                  <a:srgbClr val="002060"/>
                </a:solidFill>
              </a:rPr>
              <a:t>) выполняется следующим образом</a:t>
            </a:r>
            <a:r>
              <a:rPr lang="ru-RU" dirty="0" smtClean="0"/>
              <a:t>: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1)Параметр цикла принимает начальное значение;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Если параметр цикла не превышает конечного значения, выполняется тело цикла, иначе- выход из цикла;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3)Параметр цикла увеличивается на единицу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4)Переход к пункту 2.</a:t>
            </a:r>
            <a:endParaRPr lang="ru-RU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94"/>
          <a:stretch>
            <a:fillRect/>
          </a:stretch>
        </p:blipFill>
        <p:spPr bwMode="auto">
          <a:xfrm>
            <a:off x="864850" y="1927225"/>
            <a:ext cx="785971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25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763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9: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Разбор типовых заданий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31" y="1340768"/>
            <a:ext cx="936969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1"/>
          <p:cNvSpPr>
            <a:spLocks noGrp="1"/>
          </p:cNvSpPr>
          <p:nvPr>
            <p:ph idx="1"/>
          </p:nvPr>
        </p:nvSpPr>
        <p:spPr>
          <a:xfrm>
            <a:off x="186611" y="3788331"/>
            <a:ext cx="8229600" cy="2736850"/>
          </a:xfrm>
        </p:spPr>
        <p:txBody>
          <a:bodyPr>
            <a:normAutofit lnSpcReduction="10000"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u="sng" dirty="0" smtClean="0">
                <a:solidFill>
                  <a:srgbClr val="3399FF"/>
                </a:solidFill>
              </a:rPr>
              <a:t>Решение: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Рассмотрим программу, записанную на языке программирования Паскаль.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Программа содержит цикл с параметром, который будет выполняться 7 раз (для к=6,7,8,9,10,11 и 12), т.е. программа семь раз повторит одно и тоже действие «+10». Начальное значение </a:t>
            </a:r>
            <a:r>
              <a:rPr lang="en-US" dirty="0" smtClean="0"/>
              <a:t>S</a:t>
            </a:r>
            <a:r>
              <a:rPr lang="ru-RU" dirty="0" smtClean="0"/>
              <a:t>=0.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Получим </a:t>
            </a:r>
            <a:r>
              <a:rPr lang="en-US" dirty="0" smtClean="0"/>
              <a:t>S=10+10+10+10+10+10+10=7*10=70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u="sng" dirty="0" smtClean="0">
                <a:solidFill>
                  <a:srgbClr val="3399FF"/>
                </a:solidFill>
              </a:rPr>
              <a:t>Ответ:70</a:t>
            </a:r>
            <a:endParaRPr lang="ru-RU" b="1" u="sng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763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9: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Разбор типовых заданий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48" y="1125538"/>
            <a:ext cx="8421698" cy="316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1"/>
          <p:cNvSpPr>
            <a:spLocks noGrp="1"/>
          </p:cNvSpPr>
          <p:nvPr>
            <p:ph idx="1"/>
          </p:nvPr>
        </p:nvSpPr>
        <p:spPr>
          <a:xfrm>
            <a:off x="315848" y="4320810"/>
            <a:ext cx="8229600" cy="2232025"/>
          </a:xfrm>
        </p:spPr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u="sng" dirty="0" smtClean="0">
                <a:solidFill>
                  <a:srgbClr val="3399FF"/>
                </a:solidFill>
              </a:rPr>
              <a:t>Решение: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Составим следующую таблицу для расчетов: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>
              <a:solidFill>
                <a:srgbClr val="3399FF"/>
              </a:solidFill>
            </a:endParaRP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u="sng" dirty="0" smtClean="0">
                <a:solidFill>
                  <a:srgbClr val="3399FF"/>
                </a:solidFill>
              </a:rPr>
              <a:t>Ответ: 40</a:t>
            </a:r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157192"/>
            <a:ext cx="662622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81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41834" y="1001417"/>
            <a:ext cx="1616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10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1"/>
          <p:cNvSpPr>
            <a:spLocks noGrp="1"/>
          </p:cNvSpPr>
          <p:nvPr>
            <p:ph idx="1"/>
          </p:nvPr>
        </p:nvSpPr>
        <p:spPr>
          <a:xfrm>
            <a:off x="1574314" y="536482"/>
            <a:ext cx="7539187" cy="5006975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Проверяемые элементы содержания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умение исполнить циклический алгоритм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обработки массива чисел, записанный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на алгоритмическом языке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сложности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800" dirty="0" smtClean="0">
                <a:solidFill>
                  <a:srgbClr val="002060"/>
                </a:solidFill>
              </a:rPr>
              <a:t>повышенный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sz="3200" dirty="0" smtClean="0">
              <a:solidFill>
                <a:srgbClr val="002060"/>
              </a:solidFill>
            </a:endParaRPr>
          </a:p>
          <a:p>
            <a:pPr marL="624078" indent="-51435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3200" b="1" dirty="0" smtClean="0">
                <a:hlinkClick r:id="rId6" action="ppaction://hlinksldjump"/>
              </a:rPr>
              <a:t>Типичные ошибки</a:t>
            </a:r>
            <a:endParaRPr lang="ru-RU" sz="3200" b="1" dirty="0" smtClean="0"/>
          </a:p>
          <a:p>
            <a:pPr marL="624078" indent="-51435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3200" b="1" dirty="0" smtClean="0">
                <a:hlinkClick r:id="rId7" action="ppaction://hlinksldjump"/>
              </a:rPr>
              <a:t>Разбор типовых заданий</a:t>
            </a:r>
            <a:endParaRPr lang="ru-RU" sz="3200" b="1" dirty="0" smtClean="0"/>
          </a:p>
          <a:p>
            <a:pPr marL="624078" indent="-51435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3200" b="1" dirty="0" smtClean="0">
                <a:hlinkClick r:id="rId8"/>
              </a:rPr>
              <a:t>Копилка заданий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9974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065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10: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Типичные ошибки 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2"/>
          </a:xfrm>
        </p:spPr>
        <p:txBody>
          <a:bodyPr anchor="ctr">
            <a:normAutofit/>
          </a:bodyPr>
          <a:lstStyle/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Непонимание структуры массива </a:t>
            </a:r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чисел и неумение его </a:t>
            </a:r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обрабатывать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36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6152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941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10: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Разбор типовых заданий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7776" y="1268760"/>
            <a:ext cx="8918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 таб­ли­це </a:t>
            </a:r>
            <a:r>
              <a:rPr lang="ru-RU" sz="1600" dirty="0" err="1"/>
              <a:t>Dat</a:t>
            </a:r>
            <a:r>
              <a:rPr lang="ru-RU" sz="1600" dirty="0"/>
              <a:t> пред­став­ле­ны дан­ные о ко­ли­че­стве го­ло­сов, по­дан­ных за 10 </a:t>
            </a:r>
            <a:endParaRPr lang="ru-RU" sz="1600" dirty="0" smtClean="0"/>
          </a:p>
          <a:p>
            <a:r>
              <a:rPr lang="ru-RU" sz="1600" dirty="0" smtClean="0"/>
              <a:t>ис­пол­ни­те­лей </a:t>
            </a:r>
            <a:r>
              <a:rPr lang="ru-RU" sz="1600" dirty="0"/>
              <a:t>на­род­ных песен (</a:t>
            </a:r>
            <a:r>
              <a:rPr lang="ru-RU" sz="1600" dirty="0" err="1"/>
              <a:t>Dat</a:t>
            </a:r>
            <a:r>
              <a:rPr lang="ru-RU" sz="1600" dirty="0"/>
              <a:t>[1] — ко­ли­че­ство го­ло­сов, по­дан­ных за пер­во­го </a:t>
            </a:r>
            <a:endParaRPr lang="ru-RU" sz="1600" dirty="0" smtClean="0"/>
          </a:p>
          <a:p>
            <a:r>
              <a:rPr lang="ru-RU" sz="1600" dirty="0" smtClean="0"/>
              <a:t>ис­пол­ни­те­ля</a:t>
            </a:r>
            <a:r>
              <a:rPr lang="ru-RU" sz="1600" dirty="0"/>
              <a:t>, </a:t>
            </a:r>
            <a:r>
              <a:rPr lang="ru-RU" sz="1600" dirty="0" err="1"/>
              <a:t>Dat</a:t>
            </a:r>
            <a:r>
              <a:rPr lang="ru-RU" sz="1600" dirty="0"/>
              <a:t>[2] — за вто­ро­го и т. д.). Опре­де­ли­те, какое число будет на­пе­ча­та­но в </a:t>
            </a:r>
            <a:endParaRPr lang="ru-RU" sz="1600" dirty="0" smtClean="0"/>
          </a:p>
          <a:p>
            <a:r>
              <a:rPr lang="ru-RU" sz="1600" dirty="0" smtClean="0"/>
              <a:t>ре­зуль­та­те </a:t>
            </a:r>
            <a:r>
              <a:rPr lang="ru-RU" sz="1600" dirty="0"/>
              <a:t>ра­бо­ты сле­ду­ю­щей про­грам­мы. Текст про­грам­мы при­ведён на трёх язы­ках </a:t>
            </a:r>
            <a:endParaRPr lang="ru-RU" sz="1600" dirty="0" smtClean="0"/>
          </a:p>
          <a:p>
            <a:r>
              <a:rPr lang="ru-RU" sz="1600" dirty="0" smtClean="0"/>
              <a:t>про­грам­ми­ро­ва­ния</a:t>
            </a:r>
            <a:r>
              <a:rPr lang="ru-RU" sz="16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02" y="2566886"/>
            <a:ext cx="65913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36" y="6181431"/>
            <a:ext cx="7663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/>
              <a:t>Решение.</a:t>
            </a:r>
            <a:r>
              <a:rPr lang="ru-RU" sz="1400" dirty="0" err="1" smtClean="0"/>
              <a:t>Про­грам­ма</a:t>
            </a:r>
            <a:r>
              <a:rPr lang="ru-RU" sz="1400" dirty="0" smtClean="0"/>
              <a:t> </a:t>
            </a:r>
            <a:r>
              <a:rPr lang="ru-RU" sz="1400" dirty="0"/>
              <a:t>пред­на­зна­че­на для на­хож­де­ния наи­боль­ше­го ко­ли­че­ства го­ло­сов. Про­ана­ли­зи­ро­вав вход­ные дан­ные, при­хо­дим к вы­во­ду, что ответ 41.</a:t>
            </a:r>
          </a:p>
        </p:txBody>
      </p:sp>
    </p:spTree>
    <p:extLst>
      <p:ext uri="{BB962C8B-B14F-4D97-AF65-F5344CB8AC3E}">
        <p14:creationId xmlns:p14="http://schemas.microsoft.com/office/powerpoint/2010/main" val="34835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24687" y="1001417"/>
            <a:ext cx="1616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11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1"/>
          <p:cNvSpPr>
            <a:spLocks noGrp="1"/>
          </p:cNvSpPr>
          <p:nvPr>
            <p:ph idx="1"/>
          </p:nvPr>
        </p:nvSpPr>
        <p:spPr>
          <a:xfrm>
            <a:off x="1591461" y="504056"/>
            <a:ext cx="7301019" cy="5006975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altLang="ru-RU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Проверяемые элементы содержания</a:t>
            </a:r>
            <a:r>
              <a:rPr lang="ru-RU" alt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>
              <a:buFont typeface="Wingdings 3" pitchFamily="18" charset="2"/>
              <a:buNone/>
            </a:pPr>
            <a:r>
              <a:rPr lang="ru-RU" altLang="ru-RU" sz="2800" dirty="0" smtClean="0">
                <a:solidFill>
                  <a:srgbClr val="002060"/>
                </a:solidFill>
              </a:rPr>
              <a:t>умение анализировать информацию, </a:t>
            </a:r>
          </a:p>
          <a:p>
            <a:pPr>
              <a:buFont typeface="Wingdings 3" pitchFamily="18" charset="2"/>
              <a:buNone/>
            </a:pPr>
            <a:r>
              <a:rPr lang="ru-RU" altLang="ru-RU" sz="2800" dirty="0" smtClean="0">
                <a:solidFill>
                  <a:srgbClr val="002060"/>
                </a:solidFill>
              </a:rPr>
              <a:t>представленную в виде схем.</a:t>
            </a:r>
          </a:p>
          <a:p>
            <a:pPr>
              <a:buFont typeface="Wingdings 3" pitchFamily="18" charset="2"/>
              <a:buNone/>
            </a:pPr>
            <a:r>
              <a:rPr lang="ru-RU" altLang="ru-RU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сложности</a:t>
            </a:r>
            <a:r>
              <a:rPr lang="ru-RU" alt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altLang="ru-RU" sz="2800" dirty="0" smtClean="0">
                <a:solidFill>
                  <a:srgbClr val="002060"/>
                </a:solidFill>
              </a:rPr>
              <a:t>базовый</a:t>
            </a:r>
          </a:p>
          <a:p>
            <a:pPr>
              <a:buFont typeface="Wingdings 3" pitchFamily="18" charset="2"/>
              <a:buNone/>
            </a:pPr>
            <a:endParaRPr lang="ru-RU" altLang="ru-RU" sz="32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hlinkClick r:id="rId6" action="ppaction://hlinksldjump"/>
              </a:rPr>
              <a:t>Типичные ошибки</a:t>
            </a:r>
            <a:endParaRPr lang="ru-RU" altLang="ru-RU" sz="32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hlinkClick r:id="rId7" action="ppaction://hlinksldjump"/>
              </a:rPr>
              <a:t>Разбор типовых заданий</a:t>
            </a:r>
            <a:endParaRPr lang="ru-RU" altLang="ru-RU" sz="32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hlinkClick r:id="rId8"/>
              </a:rPr>
              <a:t>Копилка заданий</a:t>
            </a:r>
            <a:endParaRPr lang="ru-RU" alt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9974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208856"/>
              </p:ext>
            </p:extLst>
          </p:nvPr>
        </p:nvGraphicFramePr>
        <p:xfrm>
          <a:off x="467544" y="1241424"/>
          <a:ext cx="8229600" cy="54279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904656">
                <a:tc>
                  <a:txBody>
                    <a:bodyPr/>
                    <a:lstStyle/>
                    <a:p>
                      <a:pPr algn="ctr"/>
                      <a:r>
                        <a:rPr lang="ru-RU" sz="2800" b="0" u="sng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3" action="ppaction://hlinksldjump"/>
                        </a:rPr>
                        <a:t>Задание</a:t>
                      </a:r>
                      <a:r>
                        <a:rPr lang="ru-RU" sz="2800" b="0" u="sng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</a:t>
                      </a:r>
                      <a:endParaRPr lang="ru-RU" sz="2800" b="0" u="sng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4" action="ppaction://hlinksldjump"/>
                        </a:rPr>
                        <a:t>Задание 2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5" action="ppaction://hlinksldjump"/>
                        </a:rPr>
                        <a:t>Задание 3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21" marB="45721" anchor="ctr"/>
                </a:tc>
              </a:tr>
              <a:tr h="9046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6" action="ppaction://hlinksldjump"/>
                        </a:rPr>
                        <a:t>Задание 4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7" action="ppaction://hlinksldjump"/>
                        </a:rPr>
                        <a:t>Задание 5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8" action="ppaction://hlinksldjump"/>
                        </a:rPr>
                        <a:t>Задание 6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21" marB="45721" anchor="ctr"/>
                </a:tc>
              </a:tr>
              <a:tr h="9046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9" action="ppaction://hlinksldjump"/>
                        </a:rPr>
                        <a:t>Задание 7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0" action="ppaction://hlinksldjump"/>
                        </a:rPr>
                        <a:t>Задание 8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1" action="ppaction://hlinksldjump"/>
                        </a:rPr>
                        <a:t>Задание 9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21" marB="45721" anchor="ctr"/>
                </a:tc>
              </a:tr>
              <a:tr h="9046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2" action="ppaction://hlinksldjump"/>
                        </a:rPr>
                        <a:t>Задание 10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3" action="ppaction://hlinksldjump"/>
                        </a:rPr>
                        <a:t>Задание 11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4" action="ppaction://hlinksldjump"/>
                        </a:rPr>
                        <a:t>Задание 12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21" marB="45721" anchor="ctr"/>
                </a:tc>
              </a:tr>
              <a:tr h="9046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5" action="ppaction://hlinksldjump"/>
                        </a:rPr>
                        <a:t>Задание 13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6" action="ppaction://hlinksldjump"/>
                        </a:rPr>
                        <a:t>Задание 14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7" action="ppaction://hlinksldjump"/>
                        </a:rPr>
                        <a:t>Задание 15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21" marB="45721" anchor="ctr"/>
                </a:tc>
              </a:tr>
              <a:tr h="9046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8" action="ppaction://hlinksldjump"/>
                        </a:rPr>
                        <a:t>Задание 16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9" action="ppaction://hlinksldjump"/>
                        </a:rPr>
                        <a:t>Задание 17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0" action="ppaction://hlinksldjump"/>
                        </a:rPr>
                        <a:t>Задание 18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21" marB="45721" anchor="ctr"/>
                </a:tc>
              </a:tr>
            </a:tbl>
          </a:graphicData>
        </a:graphic>
      </p:graphicFrame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59632" y="211668"/>
            <a:ext cx="3498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 части 1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065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11: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Типичные ошибки 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469614" y="1268760"/>
            <a:ext cx="8229600" cy="4525962"/>
          </a:xfrm>
        </p:spPr>
        <p:txBody>
          <a:bodyPr anchor="ctr"/>
          <a:lstStyle/>
          <a:p>
            <a:pPr marL="109538" indent="0" algn="ctr">
              <a:buFont typeface="Wingdings 3" pitchFamily="18" charset="2"/>
              <a:buNone/>
            </a:pPr>
            <a:r>
              <a:rPr lang="ru-RU" altLang="ru-RU" sz="3600" dirty="0" smtClean="0"/>
              <a:t>Теряют маршруты, считая </a:t>
            </a:r>
          </a:p>
          <a:p>
            <a:pPr marL="109538" indent="0" algn="ctr">
              <a:buFont typeface="Wingdings 3" pitchFamily="18" charset="2"/>
              <a:buNone/>
            </a:pPr>
            <a:r>
              <a:rPr lang="ru-RU" altLang="ru-RU" sz="3600" dirty="0" smtClean="0"/>
              <a:t>«вручную», методом перебора </a:t>
            </a:r>
          </a:p>
          <a:p>
            <a:pPr marL="109538" indent="0" algn="ctr">
              <a:buFont typeface="Wingdings 3" pitchFamily="18" charset="2"/>
              <a:buNone/>
            </a:pPr>
            <a:r>
              <a:rPr lang="ru-RU" altLang="ru-RU" sz="3600" dirty="0" smtClean="0"/>
              <a:t>возможных вариантов.</a:t>
            </a:r>
          </a:p>
        </p:txBody>
      </p:sp>
    </p:spTree>
    <p:extLst>
      <p:ext uri="{BB962C8B-B14F-4D97-AF65-F5344CB8AC3E}">
        <p14:creationId xmlns:p14="http://schemas.microsoft.com/office/powerpoint/2010/main" val="156152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941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11: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Разбор типовых заданий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42" y="1268760"/>
            <a:ext cx="8753654" cy="223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1"/>
          <p:cNvSpPr>
            <a:spLocks noGrp="1"/>
          </p:cNvSpPr>
          <p:nvPr>
            <p:ph idx="1"/>
          </p:nvPr>
        </p:nvSpPr>
        <p:spPr>
          <a:xfrm>
            <a:off x="282842" y="3645024"/>
            <a:ext cx="8229600" cy="2146052"/>
          </a:xfrm>
        </p:spPr>
        <p:txBody>
          <a:bodyPr/>
          <a:lstStyle/>
          <a:p>
            <a:pPr marL="109538" indent="0">
              <a:buFont typeface="Wingdings 3" pitchFamily="18" charset="2"/>
              <a:buNone/>
            </a:pPr>
            <a:r>
              <a:rPr lang="ru-RU" altLang="ru-RU" sz="2000" b="1" u="sng" dirty="0" smtClean="0">
                <a:solidFill>
                  <a:srgbClr val="002060"/>
                </a:solidFill>
              </a:rPr>
              <a:t>Решение:</a:t>
            </a:r>
          </a:p>
          <a:p>
            <a:pPr marL="109538" indent="0">
              <a:buFont typeface="Wingdings 3" pitchFamily="18" charset="2"/>
              <a:buNone/>
            </a:pPr>
            <a:r>
              <a:rPr lang="ru-RU" altLang="ru-RU" sz="2000" dirty="0" smtClean="0"/>
              <a:t>Для решения составим </a:t>
            </a:r>
          </a:p>
          <a:p>
            <a:pPr marL="109538" indent="0">
              <a:buFont typeface="Wingdings 3" pitchFamily="18" charset="2"/>
              <a:buNone/>
            </a:pPr>
            <a:r>
              <a:rPr lang="ru-RU" altLang="ru-RU" sz="2000" dirty="0" smtClean="0"/>
              <a:t>следующую таблицу:</a:t>
            </a:r>
          </a:p>
          <a:p>
            <a:pPr marL="109538" indent="0">
              <a:buFont typeface="Wingdings 3" pitchFamily="18" charset="2"/>
              <a:buNone/>
            </a:pPr>
            <a:endParaRPr lang="ru-RU" altLang="ru-RU" dirty="0"/>
          </a:p>
          <a:p>
            <a:pPr marL="109538" indent="0">
              <a:buFont typeface="Wingdings 3" pitchFamily="18" charset="2"/>
              <a:buNone/>
            </a:pPr>
            <a:endParaRPr lang="ru-RU" altLang="ru-RU" sz="2000" b="1" u="sng" dirty="0" smtClean="0">
              <a:solidFill>
                <a:srgbClr val="002060"/>
              </a:solidFill>
            </a:endParaRPr>
          </a:p>
          <a:p>
            <a:pPr marL="109538" indent="0">
              <a:buFont typeface="Wingdings 3" pitchFamily="18" charset="2"/>
              <a:buNone/>
            </a:pPr>
            <a:endParaRPr lang="ru-RU" altLang="ru-RU" b="1" u="sng" dirty="0">
              <a:solidFill>
                <a:srgbClr val="002060"/>
              </a:solidFill>
            </a:endParaRPr>
          </a:p>
          <a:p>
            <a:pPr marL="109538" indent="0">
              <a:buFont typeface="Wingdings 3" pitchFamily="18" charset="2"/>
              <a:buNone/>
            </a:pPr>
            <a:r>
              <a:rPr lang="ru-RU" altLang="ru-RU" sz="2000" b="1" u="sng" dirty="0" smtClean="0">
                <a:solidFill>
                  <a:srgbClr val="002060"/>
                </a:solidFill>
              </a:rPr>
              <a:t>Ответ:12</a:t>
            </a:r>
            <a:endParaRPr lang="ru-RU" altLang="ru-RU" sz="1200" dirty="0" smtClean="0"/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41" y="3477388"/>
            <a:ext cx="4541837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5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108520" y="1001417"/>
            <a:ext cx="1616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12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1"/>
          <p:cNvSpPr>
            <a:spLocks noGrp="1"/>
          </p:cNvSpPr>
          <p:nvPr>
            <p:ph idx="1"/>
          </p:nvPr>
        </p:nvSpPr>
        <p:spPr>
          <a:xfrm>
            <a:off x="1619672" y="504056"/>
            <a:ext cx="7272808" cy="5006975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Проверяемые элементы содержания</a:t>
            </a:r>
            <a:r>
              <a:rPr lang="ru-RU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000" dirty="0" smtClean="0">
                <a:solidFill>
                  <a:srgbClr val="002060"/>
                </a:solidFill>
              </a:rPr>
              <a:t>умение осуществлять поиск в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000" dirty="0" smtClean="0">
                <a:solidFill>
                  <a:srgbClr val="002060"/>
                </a:solidFill>
              </a:rPr>
              <a:t>готовой базе данных по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000" dirty="0" smtClean="0">
                <a:solidFill>
                  <a:srgbClr val="002060"/>
                </a:solidFill>
              </a:rPr>
              <a:t>сформулированному условию.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сложности</a:t>
            </a:r>
            <a:r>
              <a:rPr lang="ru-RU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3000" dirty="0" smtClean="0">
                <a:solidFill>
                  <a:srgbClr val="002060"/>
                </a:solidFill>
              </a:rPr>
              <a:t>базовый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sz="3200" dirty="0" smtClean="0">
              <a:solidFill>
                <a:srgbClr val="002060"/>
              </a:solidFill>
            </a:endParaRPr>
          </a:p>
          <a:p>
            <a:pPr marL="566928" indent="-4572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3200" b="1" dirty="0" smtClean="0">
                <a:hlinkClick r:id="rId6" action="ppaction://hlinksldjump"/>
              </a:rPr>
              <a:t>Типичные ошибки</a:t>
            </a:r>
            <a:endParaRPr lang="ru-RU" sz="3200" b="1" dirty="0" smtClean="0"/>
          </a:p>
          <a:p>
            <a:pPr marL="566928" indent="-4572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3200" b="1" dirty="0" smtClean="0">
                <a:hlinkClick r:id="rId7" action="ppaction://hlinksldjump"/>
              </a:rPr>
              <a:t>Теоретический материал</a:t>
            </a:r>
            <a:endParaRPr lang="ru-RU" sz="3200" b="1" dirty="0" smtClean="0"/>
          </a:p>
          <a:p>
            <a:pPr marL="566928" indent="-4572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3200" b="1" dirty="0" smtClean="0">
                <a:hlinkClick r:id="rId8" action="ppaction://hlinksldjump"/>
              </a:rPr>
              <a:t>Разбор типовых заданий</a:t>
            </a:r>
            <a:endParaRPr lang="ru-RU" sz="3200" b="1" dirty="0" smtClean="0"/>
          </a:p>
          <a:p>
            <a:pPr marL="566928" indent="-4572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3200" b="1" dirty="0" smtClean="0">
                <a:hlinkClick r:id="rId9"/>
              </a:rPr>
              <a:t>Копилка заданий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9974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065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12: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Типичные ошибки 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2"/>
          </a:xfrm>
        </p:spPr>
        <p:txBody>
          <a:bodyPr anchor="ctr">
            <a:normAutofit/>
          </a:bodyPr>
          <a:lstStyle/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/>
              <a:t>Путаница с операциями «И» и </a:t>
            </a:r>
            <a:endParaRPr lang="ru-RU" sz="3600" dirty="0" smtClean="0"/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«</a:t>
            </a:r>
            <a:r>
              <a:rPr lang="ru-RU" sz="3600" dirty="0"/>
              <a:t>ИЛИ»;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6152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952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12: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Теоретический материал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2"/>
          </a:xfrm>
        </p:spPr>
        <p:txBody>
          <a:bodyPr anchor="ctr"/>
          <a:lstStyle/>
          <a:p>
            <a:pPr marL="109538" indent="0">
              <a:buFont typeface="Wingdings 3" pitchFamily="18" charset="2"/>
              <a:buNone/>
            </a:pPr>
            <a:r>
              <a:rPr lang="ru-RU" altLang="ru-RU" sz="3600" dirty="0" smtClean="0"/>
              <a:t>Операция «И»- входящие в неё </a:t>
            </a:r>
          </a:p>
          <a:p>
            <a:pPr marL="109538" indent="0">
              <a:buFont typeface="Wingdings 3" pitchFamily="18" charset="2"/>
              <a:buNone/>
            </a:pPr>
            <a:r>
              <a:rPr lang="ru-RU" altLang="ru-RU" sz="3600" dirty="0" smtClean="0"/>
              <a:t>условия должны выполняться </a:t>
            </a:r>
          </a:p>
          <a:p>
            <a:pPr marL="109538" indent="0">
              <a:buFont typeface="Wingdings 3" pitchFamily="18" charset="2"/>
              <a:buNone/>
            </a:pPr>
            <a:r>
              <a:rPr lang="ru-RU" altLang="ru-RU" sz="3600" dirty="0" smtClean="0"/>
              <a:t>одновременно</a:t>
            </a:r>
          </a:p>
          <a:p>
            <a:pPr marL="109538" indent="0">
              <a:buFont typeface="Wingdings 3" pitchFamily="18" charset="2"/>
              <a:buNone/>
            </a:pPr>
            <a:endParaRPr lang="ru-RU" altLang="ru-RU" sz="3600" dirty="0" smtClean="0"/>
          </a:p>
          <a:p>
            <a:pPr marL="109538" indent="0">
              <a:buFont typeface="Wingdings 3" pitchFamily="18" charset="2"/>
              <a:buNone/>
            </a:pPr>
            <a:r>
              <a:rPr lang="ru-RU" altLang="ru-RU" sz="3600" dirty="0" smtClean="0"/>
              <a:t>Операция «ИЛИ» -достаточно </a:t>
            </a:r>
          </a:p>
          <a:p>
            <a:pPr marL="109538" indent="0">
              <a:buFont typeface="Wingdings 3" pitchFamily="18" charset="2"/>
              <a:buNone/>
            </a:pPr>
            <a:r>
              <a:rPr lang="ru-RU" altLang="ru-RU" sz="3600" dirty="0" smtClean="0"/>
              <a:t>выполнения одного из условий.</a:t>
            </a:r>
          </a:p>
        </p:txBody>
      </p:sp>
    </p:spTree>
    <p:extLst>
      <p:ext uri="{BB962C8B-B14F-4D97-AF65-F5344CB8AC3E}">
        <p14:creationId xmlns:p14="http://schemas.microsoft.com/office/powerpoint/2010/main" val="106525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941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12: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Разбор типовых заданий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327650"/>
          </a:xfrm>
        </p:spPr>
        <p:txBody>
          <a:bodyPr>
            <a:normAutofit fontScale="85000" lnSpcReduction="20000"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600" dirty="0"/>
              <a:t>Ниже в табличной форме представлен фрагмент базы данных «Отправление поездов дальнего следования</a:t>
            </a:r>
            <a:r>
              <a:rPr lang="ru-RU" sz="1600" dirty="0" smtClean="0"/>
              <a:t>».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600" dirty="0"/>
              <a:t>Сколько записей в данном фрагменте удовлетворяют условию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600" b="1" dirty="0"/>
              <a:t>(Категория поезда = «скорый») И (Время в пути &gt; 36.00)?</a:t>
            </a:r>
            <a:endParaRPr lang="ru-RU" sz="1600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600" dirty="0"/>
              <a:t>В ответе укажите одно число – искомое количество записей</a:t>
            </a:r>
            <a:r>
              <a:rPr lang="ru-RU" sz="1600" dirty="0" smtClean="0"/>
              <a:t>.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sz="1600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sz="1600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sz="1600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sz="1600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sz="1600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sz="1600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sz="1600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sz="1600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sz="1600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sz="1600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sz="1600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sz="1600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sz="1600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sz="1600" dirty="0" smtClean="0"/>
          </a:p>
          <a:p>
            <a:pPr marL="109728" indent="0" fontAlgn="auto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600" b="1" u="sng" dirty="0" smtClean="0">
                <a:solidFill>
                  <a:srgbClr val="002060"/>
                </a:solidFill>
              </a:rPr>
              <a:t>Решение: </a:t>
            </a:r>
            <a:r>
              <a:rPr lang="ru-RU" sz="1600" dirty="0" smtClean="0"/>
              <a:t>Отметим в таблице красным цветом условие</a:t>
            </a:r>
            <a:r>
              <a:rPr lang="ru-RU" sz="1600" dirty="0"/>
              <a:t> Категория поезда = «скорый</a:t>
            </a:r>
            <a:r>
              <a:rPr lang="ru-RU" sz="1600" dirty="0" smtClean="0"/>
              <a:t>» и синим </a:t>
            </a:r>
            <a:r>
              <a:rPr lang="ru-RU" sz="1600" dirty="0"/>
              <a:t>Время в пути &gt; </a:t>
            </a:r>
            <a:r>
              <a:rPr lang="ru-RU" sz="1600" dirty="0" smtClean="0"/>
              <a:t>36.00, выберем, те строки, в которых есть оба цвета, они и есть искомые, их количество равно 5	</a:t>
            </a:r>
          </a:p>
          <a:p>
            <a:pPr marL="109728" indent="0" fontAlgn="auto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600" b="1" u="sng" dirty="0" smtClean="0">
                <a:solidFill>
                  <a:srgbClr val="002060"/>
                </a:solidFill>
              </a:rPr>
              <a:t>Ответ: 5</a:t>
            </a:r>
            <a:endParaRPr lang="ru-RU" sz="1600" b="1" u="sng" dirty="0">
              <a:solidFill>
                <a:srgbClr val="002060"/>
              </a:solidFill>
            </a:endParaRPr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39" y="2420888"/>
            <a:ext cx="8235950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5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85386" y="1001417"/>
            <a:ext cx="1616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13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1"/>
          <p:cNvSpPr>
            <a:spLocks noGrp="1"/>
          </p:cNvSpPr>
          <p:nvPr>
            <p:ph idx="1"/>
          </p:nvPr>
        </p:nvSpPr>
        <p:spPr>
          <a:xfrm>
            <a:off x="1653601" y="692696"/>
            <a:ext cx="7455172" cy="5006975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altLang="ru-RU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Проверяемые элементы содержания</a:t>
            </a:r>
            <a:r>
              <a:rPr lang="ru-RU" alt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>
              <a:buFont typeface="Wingdings 3" pitchFamily="18" charset="2"/>
              <a:buNone/>
            </a:pPr>
            <a:r>
              <a:rPr lang="ru-RU" altLang="ru-RU" sz="2800" dirty="0" smtClean="0">
                <a:solidFill>
                  <a:srgbClr val="002060"/>
                </a:solidFill>
              </a:rPr>
              <a:t>знание о дискретной форме </a:t>
            </a:r>
          </a:p>
          <a:p>
            <a:pPr>
              <a:buFont typeface="Wingdings 3" pitchFamily="18" charset="2"/>
              <a:buNone/>
            </a:pPr>
            <a:r>
              <a:rPr lang="ru-RU" altLang="ru-RU" sz="2800" dirty="0" smtClean="0">
                <a:solidFill>
                  <a:srgbClr val="002060"/>
                </a:solidFill>
              </a:rPr>
              <a:t>представления числовой информации.</a:t>
            </a:r>
          </a:p>
          <a:p>
            <a:pPr>
              <a:buFont typeface="Wingdings 3" pitchFamily="18" charset="2"/>
              <a:buNone/>
            </a:pPr>
            <a:r>
              <a:rPr lang="ru-RU" altLang="ru-RU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сложности</a:t>
            </a:r>
            <a:r>
              <a:rPr lang="ru-RU" alt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altLang="ru-RU" sz="2800" dirty="0" smtClean="0">
                <a:solidFill>
                  <a:srgbClr val="002060"/>
                </a:solidFill>
              </a:rPr>
              <a:t>базовый</a:t>
            </a:r>
          </a:p>
          <a:p>
            <a:pPr>
              <a:buFont typeface="Wingdings 3" pitchFamily="18" charset="2"/>
              <a:buNone/>
            </a:pPr>
            <a:endParaRPr lang="ru-RU" altLang="ru-RU" sz="32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hlinkClick r:id="rId6" action="ppaction://hlinksldjump"/>
              </a:rPr>
              <a:t>Типичные ошибки</a:t>
            </a:r>
            <a:endParaRPr lang="ru-RU" altLang="ru-RU" sz="32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hlinkClick r:id="rId7" action="ppaction://hlinksldjump"/>
              </a:rPr>
              <a:t>Разбор типовых заданий</a:t>
            </a:r>
            <a:endParaRPr lang="ru-RU" altLang="ru-RU" sz="32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hlinkClick r:id="rId8"/>
              </a:rPr>
              <a:t>Копилка заданий</a:t>
            </a:r>
            <a:endParaRPr lang="ru-RU" alt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9974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065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13: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Типичные ошибки 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2"/>
          </a:xfrm>
        </p:spPr>
        <p:txBody>
          <a:bodyPr anchor="ctr">
            <a:normAutofit/>
          </a:bodyPr>
          <a:lstStyle/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Вычислительные ошибки;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3600" dirty="0"/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Невнимательное чтение задания </a:t>
            </a:r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(например, в ответ пишут само </a:t>
            </a:r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число, а нужно количество </a:t>
            </a:r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единиц в этом числе)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6152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941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13: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Разбор типовых заданий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10125"/>
          </a:xfrm>
        </p:spPr>
        <p:txBody>
          <a:bodyPr/>
          <a:lstStyle/>
          <a:p>
            <a:pPr marL="109538" indent="0">
              <a:buFont typeface="Wingdings 3" pitchFamily="18" charset="2"/>
              <a:buNone/>
            </a:pPr>
            <a:r>
              <a:rPr lang="ru-RU" altLang="ru-RU" sz="2400" dirty="0" smtClean="0">
                <a:solidFill>
                  <a:schemeClr val="tx1"/>
                </a:solidFill>
              </a:rPr>
              <a:t>1.Переведите число 126 из десятичной системы </a:t>
            </a:r>
          </a:p>
          <a:p>
            <a:pPr marL="109538" indent="0">
              <a:buFont typeface="Wingdings 3" pitchFamily="18" charset="2"/>
              <a:buNone/>
            </a:pPr>
            <a:r>
              <a:rPr lang="ru-RU" altLang="ru-RU" sz="2400" dirty="0" smtClean="0">
                <a:solidFill>
                  <a:schemeClr val="tx1"/>
                </a:solidFill>
              </a:rPr>
              <a:t>в двоичную систему счисления. В ответе укажите </a:t>
            </a:r>
          </a:p>
          <a:p>
            <a:pPr marL="109538" indent="0">
              <a:buFont typeface="Wingdings 3" pitchFamily="18" charset="2"/>
              <a:buNone/>
            </a:pPr>
            <a:r>
              <a:rPr lang="ru-RU" altLang="ru-RU" sz="2400" dirty="0" smtClean="0">
                <a:solidFill>
                  <a:schemeClr val="tx1"/>
                </a:solidFill>
              </a:rPr>
              <a:t>двоичное число. </a:t>
            </a:r>
          </a:p>
          <a:p>
            <a:pPr marL="109538" indent="0">
              <a:buFont typeface="Wingdings 3" pitchFamily="18" charset="2"/>
              <a:buNone/>
            </a:pPr>
            <a:endParaRPr lang="ru-RU" altLang="ru-RU" sz="2400" dirty="0" smtClean="0">
              <a:solidFill>
                <a:schemeClr val="tx1"/>
              </a:solidFill>
            </a:endParaRPr>
          </a:p>
          <a:p>
            <a:pPr marL="109538" indent="0">
              <a:buFont typeface="Wingdings 3" pitchFamily="18" charset="2"/>
              <a:buNone/>
            </a:pPr>
            <a:r>
              <a:rPr lang="ru-RU" altLang="ru-RU" sz="2400" b="1" u="sng" dirty="0" smtClean="0">
                <a:solidFill>
                  <a:srgbClr val="002060"/>
                </a:solidFill>
              </a:rPr>
              <a:t>Решение:</a:t>
            </a:r>
          </a:p>
          <a:p>
            <a:pPr marL="109538"/>
            <a:r>
              <a:rPr lang="ru-RU" altLang="ru-RU" sz="2400" dirty="0"/>
              <a:t>Представим число 126 в виде суммы степеней </a:t>
            </a:r>
            <a:endParaRPr lang="ru-RU" altLang="ru-RU" sz="2400" dirty="0" smtClean="0"/>
          </a:p>
          <a:p>
            <a:pPr marL="109538"/>
            <a:r>
              <a:rPr lang="ru-RU" altLang="ru-RU" sz="2400" dirty="0" smtClean="0"/>
              <a:t>двойки</a:t>
            </a:r>
            <a:r>
              <a:rPr lang="ru-RU" altLang="ru-RU" sz="2400" dirty="0"/>
              <a:t>: 126 = 64 + 32 + 16 + 8 + 4 + 2. Теперь </a:t>
            </a:r>
            <a:endParaRPr lang="ru-RU" altLang="ru-RU" sz="2400" dirty="0" smtClean="0"/>
          </a:p>
          <a:p>
            <a:pPr marL="109538"/>
            <a:r>
              <a:rPr lang="ru-RU" altLang="ru-RU" sz="2400" dirty="0" smtClean="0"/>
              <a:t>переведём </a:t>
            </a:r>
            <a:r>
              <a:rPr lang="ru-RU" altLang="ru-RU" sz="2400" dirty="0"/>
              <a:t>каждое из слагаемых в двоичную систему счисления и сложим результаты: 64 = 100000; </a:t>
            </a:r>
            <a:endParaRPr lang="ru-RU" altLang="ru-RU" sz="2400" dirty="0" smtClean="0"/>
          </a:p>
          <a:p>
            <a:pPr marL="109538"/>
            <a:r>
              <a:rPr lang="ru-RU" altLang="ru-RU" sz="2400" dirty="0" smtClean="0"/>
              <a:t>32 </a:t>
            </a:r>
            <a:r>
              <a:rPr lang="ru-RU" altLang="ru-RU" sz="2400" dirty="0"/>
              <a:t>= 10000; 16 = 1000; 8 = 100; 4 = 100, 2 = 10. </a:t>
            </a:r>
            <a:endParaRPr lang="ru-RU" altLang="ru-RU" sz="2400" dirty="0" smtClean="0"/>
          </a:p>
          <a:p>
            <a:pPr marL="109538"/>
            <a:r>
              <a:rPr lang="ru-RU" altLang="ru-RU" sz="2400" dirty="0" smtClean="0"/>
              <a:t>Следовательно</a:t>
            </a:r>
            <a:r>
              <a:rPr lang="ru-RU" altLang="ru-RU" sz="2400" dirty="0"/>
              <a:t>, 12610 = </a:t>
            </a:r>
            <a:r>
              <a:rPr lang="ru-RU" altLang="ru-RU" sz="2400" dirty="0" smtClean="0"/>
              <a:t>1111110</a:t>
            </a:r>
          </a:p>
          <a:p>
            <a:pPr marL="109538"/>
            <a:r>
              <a:rPr lang="ru-RU" altLang="ru-RU" sz="2400" b="1" u="sng" dirty="0" smtClean="0">
                <a:solidFill>
                  <a:srgbClr val="002060"/>
                </a:solidFill>
              </a:rPr>
              <a:t>Ответ: 1111110</a:t>
            </a:r>
          </a:p>
        </p:txBody>
      </p:sp>
    </p:spTree>
    <p:extLst>
      <p:ext uri="{BB962C8B-B14F-4D97-AF65-F5344CB8AC3E}">
        <p14:creationId xmlns:p14="http://schemas.microsoft.com/office/powerpoint/2010/main" val="34835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941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13: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Разбор типовых заданий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10125"/>
          </a:xfrm>
        </p:spPr>
        <p:txBody>
          <a:bodyPr/>
          <a:lstStyle/>
          <a:p>
            <a:pPr marL="109538" indent="0">
              <a:buFont typeface="Wingdings 3" pitchFamily="18" charset="2"/>
              <a:buNone/>
            </a:pPr>
            <a:r>
              <a:rPr lang="ru-RU" altLang="ru-RU" sz="3200" dirty="0" smtClean="0">
                <a:solidFill>
                  <a:schemeClr val="tx1"/>
                </a:solidFill>
              </a:rPr>
              <a:t>2</a:t>
            </a:r>
            <a:r>
              <a:rPr lang="ru-RU" altLang="ru-RU" sz="2800" dirty="0" smtClean="0">
                <a:solidFill>
                  <a:schemeClr val="tx1"/>
                </a:solidFill>
              </a:rPr>
              <a:t>. Некоторое число в двоичной </a:t>
            </a:r>
          </a:p>
          <a:p>
            <a:pPr marL="109538" indent="0">
              <a:buFont typeface="Wingdings 3" pitchFamily="18" charset="2"/>
              <a:buNone/>
            </a:pPr>
            <a:r>
              <a:rPr lang="ru-RU" altLang="ru-RU" sz="2800" dirty="0" err="1" smtClean="0">
                <a:solidFill>
                  <a:schemeClr val="tx1"/>
                </a:solidFill>
              </a:rPr>
              <a:t>системесчисления</a:t>
            </a:r>
            <a:r>
              <a:rPr lang="ru-RU" altLang="ru-RU" sz="2800" dirty="0" smtClean="0">
                <a:solidFill>
                  <a:schemeClr val="tx1"/>
                </a:solidFill>
              </a:rPr>
              <a:t> записывается как  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100110</a:t>
            </a:r>
            <a:r>
              <a:rPr lang="ru-RU" altLang="ru-RU" sz="2800" dirty="0" smtClean="0">
                <a:solidFill>
                  <a:schemeClr val="tx1"/>
                </a:solidFill>
              </a:rPr>
              <a:t>. </a:t>
            </a:r>
          </a:p>
          <a:p>
            <a:pPr marL="109538" indent="0">
              <a:buFont typeface="Wingdings 3" pitchFamily="18" charset="2"/>
              <a:buNone/>
            </a:pPr>
            <a:r>
              <a:rPr lang="ru-RU" altLang="ru-RU" sz="2800" dirty="0" smtClean="0">
                <a:solidFill>
                  <a:schemeClr val="tx1"/>
                </a:solidFill>
              </a:rPr>
              <a:t>Определите это число и запишите его </a:t>
            </a:r>
          </a:p>
          <a:p>
            <a:pPr marL="109538" indent="0">
              <a:buFont typeface="Wingdings 3" pitchFamily="18" charset="2"/>
              <a:buNone/>
            </a:pPr>
            <a:r>
              <a:rPr lang="ru-RU" altLang="ru-RU" sz="2800" dirty="0" smtClean="0">
                <a:solidFill>
                  <a:schemeClr val="tx1"/>
                </a:solidFill>
              </a:rPr>
              <a:t>в ответе в десятичной системе счисления.</a:t>
            </a:r>
          </a:p>
          <a:p>
            <a:pPr marL="109538" indent="0">
              <a:buFont typeface="Wingdings 3" pitchFamily="18" charset="2"/>
              <a:buNone/>
            </a:pPr>
            <a:r>
              <a:rPr lang="ru-RU" altLang="ru-RU" sz="3200" b="1" u="sng" dirty="0" smtClean="0">
                <a:solidFill>
                  <a:srgbClr val="002060"/>
                </a:solidFill>
              </a:rPr>
              <a:t>Решение:</a:t>
            </a:r>
          </a:p>
          <a:p>
            <a:pPr marL="109538" indent="0">
              <a:buFont typeface="Wingdings 3" pitchFamily="18" charset="2"/>
              <a:buNone/>
            </a:pPr>
            <a:r>
              <a:rPr lang="ru-RU" altLang="ru-RU" sz="3200" dirty="0" smtClean="0"/>
              <a:t>Запишем развернутую форму числа </a:t>
            </a:r>
          </a:p>
          <a:p>
            <a:pPr marL="109538" indent="0">
              <a:buFont typeface="Wingdings 3" pitchFamily="18" charset="2"/>
              <a:buNone/>
            </a:pPr>
            <a:r>
              <a:rPr lang="ru-RU" altLang="ru-RU" sz="3200" dirty="0" smtClean="0"/>
              <a:t>100110</a:t>
            </a:r>
            <a:r>
              <a:rPr lang="ru-RU" altLang="ru-RU" sz="3200" baseline="-25000" dirty="0" smtClean="0"/>
              <a:t>2</a:t>
            </a:r>
            <a:r>
              <a:rPr lang="ru-RU" altLang="ru-RU" sz="3200" dirty="0" smtClean="0"/>
              <a:t>=1*2</a:t>
            </a:r>
            <a:r>
              <a:rPr lang="ru-RU" altLang="ru-RU" sz="3200" baseline="30000" dirty="0" smtClean="0"/>
              <a:t>5</a:t>
            </a:r>
            <a:r>
              <a:rPr lang="ru-RU" altLang="ru-RU" sz="3200" dirty="0" smtClean="0"/>
              <a:t>+1*2</a:t>
            </a:r>
            <a:r>
              <a:rPr lang="ru-RU" altLang="ru-RU" sz="3200" baseline="30000" dirty="0" smtClean="0"/>
              <a:t>2</a:t>
            </a:r>
            <a:r>
              <a:rPr lang="ru-RU" altLang="ru-RU" sz="3200" dirty="0" smtClean="0"/>
              <a:t>+1*2</a:t>
            </a:r>
            <a:r>
              <a:rPr lang="ru-RU" altLang="ru-RU" sz="3200" baseline="30000" dirty="0" smtClean="0"/>
              <a:t>1</a:t>
            </a:r>
            <a:r>
              <a:rPr lang="ru-RU" altLang="ru-RU" sz="3200" dirty="0" smtClean="0"/>
              <a:t>=38</a:t>
            </a:r>
            <a:r>
              <a:rPr lang="ru-RU" altLang="ru-RU" sz="3200" baseline="-25000" dirty="0" smtClean="0"/>
              <a:t>10</a:t>
            </a:r>
          </a:p>
          <a:p>
            <a:pPr marL="109538" indent="0">
              <a:buFont typeface="Wingdings 3" pitchFamily="18" charset="2"/>
              <a:buNone/>
            </a:pPr>
            <a:r>
              <a:rPr lang="ru-RU" altLang="ru-RU" sz="3200" b="1" u="sng" dirty="0" smtClean="0">
                <a:solidFill>
                  <a:srgbClr val="002060"/>
                </a:solidFill>
              </a:rPr>
              <a:t>Ответ: 38</a:t>
            </a:r>
          </a:p>
        </p:txBody>
      </p:sp>
    </p:spTree>
    <p:extLst>
      <p:ext uri="{BB962C8B-B14F-4D97-AF65-F5344CB8AC3E}">
        <p14:creationId xmlns:p14="http://schemas.microsoft.com/office/powerpoint/2010/main" val="339081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100141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одержимое 1"/>
          <p:cNvSpPr>
            <a:spLocks noGrp="1"/>
          </p:cNvSpPr>
          <p:nvPr>
            <p:ph idx="1"/>
          </p:nvPr>
        </p:nvSpPr>
        <p:spPr>
          <a:xfrm>
            <a:off x="1619672" y="188640"/>
            <a:ext cx="7272808" cy="5904656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Проверяемые элементы содержания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умение оценивать количественные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параметры информационных объектов.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сложности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800" dirty="0" smtClean="0">
                <a:solidFill>
                  <a:srgbClr val="002060"/>
                </a:solidFill>
              </a:rPr>
              <a:t>базовый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sz="3200" dirty="0" smtClean="0">
              <a:solidFill>
                <a:srgbClr val="002060"/>
              </a:solidFill>
            </a:endParaRPr>
          </a:p>
          <a:p>
            <a:pPr marL="566928" indent="-4572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3200" b="1" dirty="0" smtClean="0">
                <a:hlinkClick r:id="rId6" action="ppaction://hlinksldjump"/>
              </a:rPr>
              <a:t>Типичные ошибки</a:t>
            </a:r>
            <a:endParaRPr lang="ru-RU" sz="3200" b="1" dirty="0" smtClean="0"/>
          </a:p>
          <a:p>
            <a:pPr marL="566928" indent="-4572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3200" b="1" dirty="0" smtClean="0">
                <a:hlinkClick r:id="rId7" action="ppaction://hlinksldjump"/>
              </a:rPr>
              <a:t>Теоретический материал</a:t>
            </a:r>
            <a:endParaRPr lang="ru-RU" sz="3200" b="1" dirty="0" smtClean="0"/>
          </a:p>
          <a:p>
            <a:pPr marL="566928" indent="-4572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3200" b="1" dirty="0" smtClean="0">
                <a:hlinkClick r:id="rId8" action="ppaction://hlinksldjump"/>
              </a:rPr>
              <a:t>Разбор типовых заданий</a:t>
            </a:r>
            <a:endParaRPr lang="ru-RU" sz="3200" b="1" dirty="0" smtClean="0"/>
          </a:p>
          <a:p>
            <a:pPr marL="566928" indent="-4572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3200" b="1" dirty="0" smtClean="0">
                <a:hlinkClick r:id="rId9"/>
              </a:rPr>
              <a:t>Копилка заданий</a:t>
            </a:r>
            <a:endParaRPr lang="en-US" sz="3200" b="1" dirty="0" smtClean="0"/>
          </a:p>
          <a:p>
            <a:pPr marL="109728" indent="0" algn="r" fontAlgn="auto">
              <a:spcAft>
                <a:spcPts val="0"/>
              </a:spcAft>
              <a:buFont typeface="Wingdings 3"/>
              <a:buNone/>
              <a:defRPr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1001417"/>
            <a:ext cx="1616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14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1"/>
          <p:cNvSpPr>
            <a:spLocks noGrp="1"/>
          </p:cNvSpPr>
          <p:nvPr>
            <p:ph idx="1"/>
          </p:nvPr>
        </p:nvSpPr>
        <p:spPr>
          <a:xfrm>
            <a:off x="1616148" y="620688"/>
            <a:ext cx="7348340" cy="5006975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altLang="ru-RU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Проверяемые элементы содержания</a:t>
            </a:r>
            <a:r>
              <a:rPr lang="ru-RU" alt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>
              <a:buFont typeface="Wingdings 3" pitchFamily="18" charset="2"/>
              <a:buNone/>
            </a:pPr>
            <a:r>
              <a:rPr lang="ru-RU" altLang="ru-RU" sz="2800" dirty="0" smtClean="0">
                <a:solidFill>
                  <a:srgbClr val="002060"/>
                </a:solidFill>
              </a:rPr>
              <a:t>умение записывать простой линейный </a:t>
            </a:r>
          </a:p>
          <a:p>
            <a:pPr>
              <a:buFont typeface="Wingdings 3" pitchFamily="18" charset="2"/>
              <a:buNone/>
            </a:pPr>
            <a:r>
              <a:rPr lang="ru-RU" altLang="ru-RU" sz="2800" dirty="0" smtClean="0">
                <a:solidFill>
                  <a:srgbClr val="002060"/>
                </a:solidFill>
              </a:rPr>
              <a:t>алгоритм для формального исполнителя.</a:t>
            </a:r>
          </a:p>
          <a:p>
            <a:pPr>
              <a:buFont typeface="Wingdings 3" pitchFamily="18" charset="2"/>
              <a:buNone/>
            </a:pPr>
            <a:r>
              <a:rPr lang="ru-RU" altLang="ru-RU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сложности</a:t>
            </a:r>
            <a:r>
              <a:rPr lang="ru-RU" alt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altLang="ru-RU" sz="2800" dirty="0" smtClean="0">
                <a:solidFill>
                  <a:srgbClr val="002060"/>
                </a:solidFill>
              </a:rPr>
              <a:t> повышенный</a:t>
            </a:r>
          </a:p>
          <a:p>
            <a:pPr>
              <a:buFont typeface="Wingdings 3" pitchFamily="18" charset="2"/>
              <a:buNone/>
            </a:pPr>
            <a:endParaRPr lang="ru-RU" altLang="ru-RU" sz="32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hlinkClick r:id="rId6" action="ppaction://hlinksldjump"/>
              </a:rPr>
              <a:t>Типичные ошибки</a:t>
            </a:r>
            <a:endParaRPr lang="ru-RU" altLang="ru-RU" sz="32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hlinkClick r:id="rId7" action="ppaction://hlinksldjump"/>
              </a:rPr>
              <a:t>Разбор типовых заданий</a:t>
            </a:r>
            <a:endParaRPr lang="ru-RU" altLang="ru-RU" sz="32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hlinkClick r:id="rId8"/>
              </a:rPr>
              <a:t>Копилка заданий</a:t>
            </a:r>
            <a:endParaRPr lang="ru-RU" alt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9974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065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14: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Типичные ошибки 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491318" y="1268760"/>
            <a:ext cx="8229600" cy="4525962"/>
          </a:xfrm>
        </p:spPr>
        <p:txBody>
          <a:bodyPr anchor="ctr"/>
          <a:lstStyle/>
          <a:p>
            <a:pPr marL="109538" indent="0" algn="ctr">
              <a:buFont typeface="Wingdings 3" pitchFamily="18" charset="2"/>
              <a:buNone/>
            </a:pPr>
            <a:r>
              <a:rPr lang="ru-RU" altLang="ru-RU" sz="3600" dirty="0" smtClean="0"/>
              <a:t>Вычислительные ошибки;</a:t>
            </a:r>
          </a:p>
          <a:p>
            <a:pPr marL="109538" indent="0" algn="ctr">
              <a:buFont typeface="Wingdings 3" pitchFamily="18" charset="2"/>
              <a:buNone/>
            </a:pPr>
            <a:endParaRPr lang="ru-RU" altLang="ru-RU" sz="3600" dirty="0" smtClean="0"/>
          </a:p>
          <a:p>
            <a:pPr marL="109538" indent="0" algn="ctr">
              <a:buFont typeface="Wingdings 3" pitchFamily="18" charset="2"/>
              <a:buNone/>
            </a:pPr>
            <a:r>
              <a:rPr lang="ru-RU" altLang="ru-RU" sz="3600" dirty="0" smtClean="0"/>
              <a:t>Используется неверное количество команд (больше, чем разрешено </a:t>
            </a:r>
          </a:p>
          <a:p>
            <a:pPr marL="109538" indent="0" algn="ctr">
              <a:buFont typeface="Wingdings 3" pitchFamily="18" charset="2"/>
              <a:buNone/>
            </a:pPr>
            <a:r>
              <a:rPr lang="ru-RU" altLang="ru-RU" sz="3600" dirty="0" smtClean="0"/>
              <a:t>условием)</a:t>
            </a:r>
          </a:p>
        </p:txBody>
      </p:sp>
    </p:spTree>
    <p:extLst>
      <p:ext uri="{BB962C8B-B14F-4D97-AF65-F5344CB8AC3E}">
        <p14:creationId xmlns:p14="http://schemas.microsoft.com/office/powerpoint/2010/main" val="156152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941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14: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Разбор типовых заданий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3" y="1268412"/>
            <a:ext cx="8351186" cy="343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1"/>
          <p:cNvSpPr>
            <a:spLocks noGrp="1"/>
          </p:cNvSpPr>
          <p:nvPr>
            <p:ph idx="1"/>
          </p:nvPr>
        </p:nvSpPr>
        <p:spPr>
          <a:xfrm>
            <a:off x="107504" y="4919062"/>
            <a:ext cx="8229600" cy="1871663"/>
          </a:xfrm>
        </p:spPr>
        <p:txBody>
          <a:bodyPr>
            <a:normAutofit fontScale="92500" lnSpcReduction="20000"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u="sng" dirty="0" smtClean="0">
                <a:solidFill>
                  <a:srgbClr val="002060"/>
                </a:solidFill>
              </a:rPr>
              <a:t>Решение: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65 не делится на 2, поэтому вычитаем 1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65→64, 64 можно разделить на 2, получим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/>
              <a:t>65→</a:t>
            </a:r>
            <a:r>
              <a:rPr lang="ru-RU" dirty="0" smtClean="0"/>
              <a:t>64</a:t>
            </a:r>
            <a:r>
              <a:rPr lang="ru-RU" dirty="0"/>
              <a:t> </a:t>
            </a:r>
            <a:r>
              <a:rPr lang="ru-RU" dirty="0" smtClean="0"/>
              <a:t>→32; 32 также можно поделить на 2:</a:t>
            </a:r>
            <a:r>
              <a:rPr lang="ru-RU" dirty="0"/>
              <a:t> 65→64 →</a:t>
            </a:r>
            <a:r>
              <a:rPr lang="ru-RU" dirty="0" smtClean="0"/>
              <a:t>32</a:t>
            </a:r>
            <a:r>
              <a:rPr lang="ru-RU" dirty="0"/>
              <a:t> </a:t>
            </a:r>
            <a:r>
              <a:rPr lang="ru-RU" dirty="0" smtClean="0"/>
              <a:t>→16; 16 еще два раза разделим на 2 и получим 4:</a:t>
            </a:r>
            <a:r>
              <a:rPr lang="ru-RU" dirty="0"/>
              <a:t> 65→64 →32 →</a:t>
            </a:r>
            <a:r>
              <a:rPr lang="ru-RU" dirty="0" smtClean="0"/>
              <a:t>16</a:t>
            </a:r>
            <a:r>
              <a:rPr lang="ru-RU" dirty="0"/>
              <a:t> </a:t>
            </a:r>
            <a:r>
              <a:rPr lang="ru-RU" dirty="0" smtClean="0"/>
              <a:t>→</a:t>
            </a:r>
            <a:r>
              <a:rPr lang="ru-RU" dirty="0"/>
              <a:t>8</a:t>
            </a:r>
            <a:r>
              <a:rPr lang="ru-RU" dirty="0" smtClean="0"/>
              <a:t> →4.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u="sng" dirty="0" smtClean="0">
                <a:solidFill>
                  <a:srgbClr val="002060"/>
                </a:solidFill>
              </a:rPr>
              <a:t>Ответ: использовали команды 21111</a:t>
            </a:r>
            <a:endParaRPr lang="ru-RU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5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23258" y="1001417"/>
            <a:ext cx="1616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15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1"/>
          <p:cNvSpPr>
            <a:spLocks noGrp="1"/>
          </p:cNvSpPr>
          <p:nvPr>
            <p:ph idx="1"/>
          </p:nvPr>
        </p:nvSpPr>
        <p:spPr>
          <a:xfrm>
            <a:off x="1619792" y="504056"/>
            <a:ext cx="7671196" cy="5006975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altLang="ru-RU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Проверяемые элементы содержания</a:t>
            </a:r>
            <a:r>
              <a:rPr lang="ru-RU" alt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>
              <a:buFont typeface="Wingdings 3" pitchFamily="18" charset="2"/>
              <a:buNone/>
            </a:pPr>
            <a:r>
              <a:rPr lang="ru-RU" altLang="ru-RU" sz="2800" dirty="0" smtClean="0">
                <a:solidFill>
                  <a:srgbClr val="002060"/>
                </a:solidFill>
              </a:rPr>
              <a:t>умение определять скорость передачи </a:t>
            </a:r>
          </a:p>
          <a:p>
            <a:pPr>
              <a:buFont typeface="Wingdings 3" pitchFamily="18" charset="2"/>
              <a:buNone/>
            </a:pPr>
            <a:r>
              <a:rPr lang="ru-RU" altLang="ru-RU" sz="2800" dirty="0" smtClean="0">
                <a:solidFill>
                  <a:srgbClr val="002060"/>
                </a:solidFill>
              </a:rPr>
              <a:t>информации</a:t>
            </a:r>
          </a:p>
          <a:p>
            <a:pPr>
              <a:buFont typeface="Wingdings 3" pitchFamily="18" charset="2"/>
              <a:buNone/>
            </a:pPr>
            <a:r>
              <a:rPr lang="ru-RU" altLang="ru-RU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сложности</a:t>
            </a:r>
            <a:r>
              <a:rPr lang="ru-RU" alt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altLang="ru-RU" sz="2800" dirty="0" smtClean="0">
                <a:solidFill>
                  <a:srgbClr val="002060"/>
                </a:solidFill>
              </a:rPr>
              <a:t>повышенный</a:t>
            </a:r>
          </a:p>
          <a:p>
            <a:pPr>
              <a:buFont typeface="Wingdings 3" pitchFamily="18" charset="2"/>
              <a:buNone/>
            </a:pPr>
            <a:endParaRPr lang="ru-RU" altLang="ru-RU" sz="32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hlinkClick r:id="rId6" action="ppaction://hlinksldjump"/>
              </a:rPr>
              <a:t>Типичные ошибки</a:t>
            </a:r>
            <a:endParaRPr lang="ru-RU" altLang="ru-RU" sz="32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hlinkClick r:id="rId7" action="ppaction://hlinksldjump"/>
              </a:rPr>
              <a:t>Теоретический материал</a:t>
            </a:r>
            <a:endParaRPr lang="ru-RU" altLang="ru-RU" sz="32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hlinkClick r:id="rId8" action="ppaction://hlinksldjump"/>
              </a:rPr>
              <a:t>Разбор типовых заданий</a:t>
            </a:r>
            <a:endParaRPr lang="ru-RU" altLang="ru-RU" sz="32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hlinkClick r:id="rId9"/>
              </a:rPr>
              <a:t>Копилка заданий</a:t>
            </a:r>
            <a:endParaRPr lang="ru-RU" alt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9974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065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15: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Типичные ошибки 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2"/>
          </a:xfrm>
        </p:spPr>
        <p:txBody>
          <a:bodyPr anchor="ctr"/>
          <a:lstStyle/>
          <a:p>
            <a:pPr marL="109538" indent="0" algn="ctr">
              <a:buFont typeface="Wingdings 3" pitchFamily="18" charset="2"/>
              <a:buNone/>
            </a:pPr>
            <a:r>
              <a:rPr lang="ru-RU" altLang="ru-RU" sz="3600" dirty="0" smtClean="0"/>
              <a:t>Неправильный перевод из одной </a:t>
            </a:r>
          </a:p>
          <a:p>
            <a:pPr marL="109538" indent="0" algn="ctr">
              <a:buFont typeface="Wingdings 3" pitchFamily="18" charset="2"/>
              <a:buNone/>
            </a:pPr>
            <a:r>
              <a:rPr lang="ru-RU" altLang="ru-RU" sz="3600" dirty="0" smtClean="0"/>
              <a:t>единицы измерения количества </a:t>
            </a:r>
          </a:p>
          <a:p>
            <a:pPr marL="109538" indent="0" algn="ctr">
              <a:buFont typeface="Wingdings 3" pitchFamily="18" charset="2"/>
              <a:buNone/>
            </a:pPr>
            <a:r>
              <a:rPr lang="ru-RU" altLang="ru-RU" sz="3600" dirty="0" smtClean="0"/>
              <a:t>информации в другую;</a:t>
            </a:r>
          </a:p>
        </p:txBody>
      </p:sp>
    </p:spTree>
    <p:extLst>
      <p:ext uri="{BB962C8B-B14F-4D97-AF65-F5344CB8AC3E}">
        <p14:creationId xmlns:p14="http://schemas.microsoft.com/office/powerpoint/2010/main" val="156152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952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15: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Теоретический материал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1"/>
          <p:cNvSpPr>
            <a:spLocks noGrp="1"/>
          </p:cNvSpPr>
          <p:nvPr>
            <p:ph idx="1"/>
          </p:nvPr>
        </p:nvSpPr>
        <p:spPr>
          <a:xfrm>
            <a:off x="107504" y="1268760"/>
            <a:ext cx="8643937" cy="3577010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ru-RU" altLang="ru-RU" b="1" u="sng" dirty="0" smtClean="0">
                <a:solidFill>
                  <a:srgbClr val="002060"/>
                </a:solidFill>
              </a:rPr>
              <a:t>Скорость передачи информации находится по формуле</a:t>
            </a:r>
            <a:r>
              <a:rPr lang="ru-RU" altLang="ru-RU" b="1" dirty="0" smtClean="0"/>
              <a:t>: </a:t>
            </a:r>
          </a:p>
          <a:p>
            <a:pPr algn="ctr">
              <a:buFont typeface="Wingdings 3" pitchFamily="18" charset="2"/>
              <a:buNone/>
            </a:pPr>
            <a:r>
              <a:rPr lang="en-US" altLang="ru-RU" sz="4000" b="1" dirty="0" smtClean="0">
                <a:solidFill>
                  <a:srgbClr val="0070C0"/>
                </a:solidFill>
              </a:rPr>
              <a:t>V=I/t</a:t>
            </a:r>
            <a:r>
              <a:rPr lang="ru-RU" altLang="ru-RU" sz="4000" b="1" dirty="0" smtClean="0">
                <a:solidFill>
                  <a:srgbClr val="0070C0"/>
                </a:solidFill>
              </a:rPr>
              <a:t> </a:t>
            </a:r>
            <a:r>
              <a:rPr lang="en-US" altLang="ru-RU" dirty="0" smtClean="0"/>
              <a:t>,</a:t>
            </a:r>
            <a:r>
              <a:rPr lang="ru-RU" altLang="ru-RU" dirty="0" smtClean="0"/>
              <a:t> где </a:t>
            </a:r>
          </a:p>
          <a:p>
            <a:pPr algn="just">
              <a:buFont typeface="Wingdings 3" pitchFamily="18" charset="2"/>
              <a:buNone/>
            </a:pPr>
            <a:r>
              <a:rPr lang="ru-RU" altLang="ru-RU" dirty="0" smtClean="0">
                <a:solidFill>
                  <a:srgbClr val="0070C0"/>
                </a:solidFill>
              </a:rPr>
              <a:t>	</a:t>
            </a:r>
            <a:r>
              <a:rPr lang="en-US" altLang="ru-RU" dirty="0" smtClean="0">
                <a:solidFill>
                  <a:srgbClr val="0070C0"/>
                </a:solidFill>
              </a:rPr>
              <a:t>I</a:t>
            </a:r>
            <a:r>
              <a:rPr lang="en-US" altLang="ru-RU" dirty="0" smtClean="0"/>
              <a:t>-</a:t>
            </a:r>
            <a:r>
              <a:rPr lang="ru-RU" altLang="ru-RU" dirty="0" smtClean="0"/>
              <a:t>информационный объем текста,</a:t>
            </a:r>
          </a:p>
          <a:p>
            <a:pPr algn="just">
              <a:buFont typeface="Wingdings 3" pitchFamily="18" charset="2"/>
              <a:buNone/>
            </a:pPr>
            <a:r>
              <a:rPr lang="ru-RU" altLang="ru-RU" dirty="0" smtClean="0">
                <a:solidFill>
                  <a:srgbClr val="0070C0"/>
                </a:solidFill>
              </a:rPr>
              <a:t>	</a:t>
            </a:r>
            <a:r>
              <a:rPr lang="en-US" altLang="ru-RU" dirty="0" smtClean="0">
                <a:solidFill>
                  <a:srgbClr val="0070C0"/>
                </a:solidFill>
              </a:rPr>
              <a:t>V</a:t>
            </a:r>
            <a:r>
              <a:rPr lang="ru-RU" altLang="ru-RU" dirty="0" smtClean="0">
                <a:solidFill>
                  <a:srgbClr val="0070C0"/>
                </a:solidFill>
              </a:rPr>
              <a:t>-</a:t>
            </a:r>
            <a:r>
              <a:rPr lang="ru-RU" altLang="ru-RU" dirty="0" smtClean="0"/>
              <a:t>скорость передачи информации,</a:t>
            </a:r>
          </a:p>
          <a:p>
            <a:pPr algn="just">
              <a:buFont typeface="Wingdings 3" pitchFamily="18" charset="2"/>
              <a:buNone/>
            </a:pPr>
            <a:r>
              <a:rPr lang="ru-RU" altLang="ru-RU" dirty="0" smtClean="0">
                <a:solidFill>
                  <a:srgbClr val="0070C0"/>
                </a:solidFill>
              </a:rPr>
              <a:t>	</a:t>
            </a:r>
            <a:r>
              <a:rPr lang="en-US" altLang="ru-RU" dirty="0" err="1" smtClean="0">
                <a:solidFill>
                  <a:srgbClr val="0070C0"/>
                </a:solidFill>
              </a:rPr>
              <a:t>i</a:t>
            </a:r>
            <a:r>
              <a:rPr lang="en-US" altLang="ru-RU" dirty="0" smtClean="0"/>
              <a:t>-</a:t>
            </a:r>
            <a:r>
              <a:rPr lang="ru-RU" altLang="ru-RU" dirty="0" smtClean="0"/>
              <a:t>время передачи.</a:t>
            </a:r>
          </a:p>
          <a:p>
            <a:pPr algn="ctr">
              <a:buFont typeface="Wingdings 3" pitchFamily="18" charset="2"/>
              <a:buNone/>
            </a:pPr>
            <a:r>
              <a:rPr lang="ru-RU" altLang="ru-RU" b="1" u="sng" dirty="0" smtClean="0">
                <a:solidFill>
                  <a:srgbClr val="002060"/>
                </a:solidFill>
              </a:rPr>
              <a:t>Схема перевода единиц измерения количества информации:</a:t>
            </a:r>
          </a:p>
        </p:txBody>
      </p:sp>
      <p:grpSp>
        <p:nvGrpSpPr>
          <p:cNvPr id="8" name="Группа 28"/>
          <p:cNvGrpSpPr>
            <a:grpSpLocks/>
          </p:cNvGrpSpPr>
          <p:nvPr/>
        </p:nvGrpSpPr>
        <p:grpSpPr bwMode="auto">
          <a:xfrm>
            <a:off x="357187" y="4584349"/>
            <a:ext cx="8501062" cy="1947862"/>
            <a:chOff x="500034" y="4643446"/>
            <a:chExt cx="8501122" cy="1947898"/>
          </a:xfrm>
        </p:grpSpPr>
        <p:grpSp>
          <p:nvGrpSpPr>
            <p:cNvPr id="10" name="Группа 23"/>
            <p:cNvGrpSpPr>
              <a:grpSpLocks/>
            </p:cNvGrpSpPr>
            <p:nvPr/>
          </p:nvGrpSpPr>
          <p:grpSpPr bwMode="auto">
            <a:xfrm>
              <a:off x="500034" y="4643446"/>
              <a:ext cx="8501122" cy="1947898"/>
              <a:chOff x="500034" y="4643446"/>
              <a:chExt cx="8501122" cy="1947898"/>
            </a:xfrm>
          </p:grpSpPr>
          <p:grpSp>
            <p:nvGrpSpPr>
              <p:cNvPr id="15" name="Группа 19"/>
              <p:cNvGrpSpPr>
                <a:grpSpLocks/>
              </p:cNvGrpSpPr>
              <p:nvPr/>
            </p:nvGrpSpPr>
            <p:grpSpPr bwMode="auto">
              <a:xfrm>
                <a:off x="500034" y="4643446"/>
                <a:ext cx="8501122" cy="1947898"/>
                <a:chOff x="500034" y="4641391"/>
                <a:chExt cx="8501122" cy="1947898"/>
              </a:xfrm>
            </p:grpSpPr>
            <p:grpSp>
              <p:nvGrpSpPr>
                <p:cNvPr id="19" name="Группа 10"/>
                <p:cNvGrpSpPr>
                  <a:grpSpLocks/>
                </p:cNvGrpSpPr>
                <p:nvPr/>
              </p:nvGrpSpPr>
              <p:grpSpPr bwMode="auto">
                <a:xfrm>
                  <a:off x="500034" y="5284333"/>
                  <a:ext cx="8501122" cy="644997"/>
                  <a:chOff x="357158" y="5141457"/>
                  <a:chExt cx="8501122" cy="644997"/>
                </a:xfrm>
              </p:grpSpPr>
              <p:sp>
                <p:nvSpPr>
                  <p:cNvPr id="28" name="Блок-схема: процесс 27"/>
                  <p:cNvSpPr/>
                  <p:nvPr/>
                </p:nvSpPr>
                <p:spPr>
                  <a:xfrm>
                    <a:off x="5000628" y="5143052"/>
                    <a:ext cx="1357323" cy="642949"/>
                  </a:xfrm>
                  <a:prstGeom prst="flowChartProcess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ru-RU" b="1" dirty="0"/>
                      <a:t>Кбайт</a:t>
                    </a:r>
                  </a:p>
                </p:txBody>
              </p:sp>
              <p:sp>
                <p:nvSpPr>
                  <p:cNvPr id="29" name="Блок-схема: процесс 28"/>
                  <p:cNvSpPr/>
                  <p:nvPr/>
                </p:nvSpPr>
                <p:spPr>
                  <a:xfrm>
                    <a:off x="7500958" y="5141464"/>
                    <a:ext cx="1357322" cy="642950"/>
                  </a:xfrm>
                  <a:prstGeom prst="flowChartProcess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ru-RU" b="1" dirty="0"/>
                      <a:t>Мбайт</a:t>
                    </a:r>
                  </a:p>
                </p:txBody>
              </p:sp>
              <p:sp>
                <p:nvSpPr>
                  <p:cNvPr id="30" name="Блок-схема: процесс 29"/>
                  <p:cNvSpPr/>
                  <p:nvPr/>
                </p:nvSpPr>
                <p:spPr>
                  <a:xfrm>
                    <a:off x="357158" y="5143052"/>
                    <a:ext cx="1357322" cy="642949"/>
                  </a:xfrm>
                  <a:prstGeom prst="flowChartProcess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ru-RU" b="1" dirty="0"/>
                      <a:t>Бит</a:t>
                    </a:r>
                  </a:p>
                </p:txBody>
              </p:sp>
              <p:sp>
                <p:nvSpPr>
                  <p:cNvPr id="31" name="Блок-схема: процесс 30"/>
                  <p:cNvSpPr/>
                  <p:nvPr/>
                </p:nvSpPr>
                <p:spPr>
                  <a:xfrm>
                    <a:off x="2643174" y="5143052"/>
                    <a:ext cx="1357322" cy="642949"/>
                  </a:xfrm>
                  <a:prstGeom prst="flowChartProcess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ru-RU" b="1" dirty="0"/>
                      <a:t>Байт</a:t>
                    </a:r>
                  </a:p>
                </p:txBody>
              </p:sp>
            </p:grpSp>
            <p:grpSp>
              <p:nvGrpSpPr>
                <p:cNvPr id="20" name="Группа 14"/>
                <p:cNvGrpSpPr>
                  <a:grpSpLocks/>
                </p:cNvGrpSpPr>
                <p:nvPr/>
              </p:nvGrpSpPr>
              <p:grpSpPr bwMode="auto">
                <a:xfrm>
                  <a:off x="1304231" y="4641391"/>
                  <a:ext cx="6906998" cy="625925"/>
                  <a:chOff x="1304231" y="4641391"/>
                  <a:chExt cx="6906998" cy="625925"/>
                </a:xfrm>
              </p:grpSpPr>
              <p:sp>
                <p:nvSpPr>
                  <p:cNvPr id="25" name="Выгнутая вверх стрелка 24"/>
                  <p:cNvSpPr/>
                  <p:nvPr/>
                </p:nvSpPr>
                <p:spPr>
                  <a:xfrm>
                    <a:off x="3716332" y="4695367"/>
                    <a:ext cx="2141552" cy="571511"/>
                  </a:xfrm>
                  <a:prstGeom prst="curvedDownArrow">
                    <a:avLst/>
                  </a:prstGeom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anchor="ctr">
                    <a:scene3d>
                      <a:camera prst="orthographicFront"/>
                      <a:lightRig rig="soft" dir="tl">
                        <a:rot lat="0" lon="0" rev="0"/>
                      </a:lightRig>
                    </a:scene3d>
                    <a:sp3d contourW="25400" prstMaterial="matte">
                      <a:bevelT w="25400" h="55880" prst="artDeco"/>
                      <a:contourClr>
                        <a:schemeClr val="accent2">
                          <a:tint val="20000"/>
                        </a:schemeClr>
                      </a:contourClr>
                    </a:sp3d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b="1" spc="50">
                      <a:ln w="11430"/>
                      <a:gradFill>
                        <a:gsLst>
                          <a:gs pos="25000">
                            <a:schemeClr val="accent2">
                              <a:satMod val="155000"/>
                            </a:schemeClr>
                          </a:gs>
                          <a:gs pos="100000">
                            <a:schemeClr val="accent2">
                              <a:shade val="45000"/>
                              <a:satMod val="165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" name="Выгнутая вверх стрелка 25"/>
                  <p:cNvSpPr/>
                  <p:nvPr/>
                </p:nvSpPr>
                <p:spPr>
                  <a:xfrm>
                    <a:off x="1304902" y="4693779"/>
                    <a:ext cx="2143140" cy="571511"/>
                  </a:xfrm>
                  <a:prstGeom prst="curvedDownArrow">
                    <a:avLst/>
                  </a:prstGeom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anchor="ctr">
                    <a:scene3d>
                      <a:camera prst="orthographicFront"/>
                      <a:lightRig rig="soft" dir="tl">
                        <a:rot lat="0" lon="0" rev="0"/>
                      </a:lightRig>
                    </a:scene3d>
                    <a:sp3d contourW="25400" prstMaterial="matte">
                      <a:bevelT w="25400" h="55880" prst="artDeco"/>
                      <a:contourClr>
                        <a:schemeClr val="accent2">
                          <a:tint val="20000"/>
                        </a:schemeClr>
                      </a:contourClr>
                    </a:sp3d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b="1" spc="50">
                      <a:ln w="11430"/>
                      <a:gradFill>
                        <a:gsLst>
                          <a:gs pos="25000">
                            <a:schemeClr val="accent2">
                              <a:satMod val="155000"/>
                            </a:schemeClr>
                          </a:gs>
                          <a:gs pos="100000">
                            <a:schemeClr val="accent2">
                              <a:shade val="45000"/>
                              <a:satMod val="165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" name="Выгнутая вверх стрелка 26"/>
                  <p:cNvSpPr/>
                  <p:nvPr/>
                </p:nvSpPr>
                <p:spPr>
                  <a:xfrm>
                    <a:off x="6067436" y="4641391"/>
                    <a:ext cx="2143140" cy="571511"/>
                  </a:xfrm>
                  <a:prstGeom prst="curvedDownArrow">
                    <a:avLst/>
                  </a:prstGeom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anchor="ctr">
                    <a:scene3d>
                      <a:camera prst="orthographicFront"/>
                      <a:lightRig rig="soft" dir="tl">
                        <a:rot lat="0" lon="0" rev="0"/>
                      </a:lightRig>
                    </a:scene3d>
                    <a:sp3d contourW="25400" prstMaterial="matte">
                      <a:bevelT w="25400" h="55880" prst="artDeco"/>
                      <a:contourClr>
                        <a:schemeClr val="accent2">
                          <a:tint val="20000"/>
                        </a:schemeClr>
                      </a:contourClr>
                    </a:sp3d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b="1" spc="50">
                      <a:ln w="11430"/>
                      <a:gradFill>
                        <a:gsLst>
                          <a:gs pos="25000">
                            <a:schemeClr val="accent2">
                              <a:satMod val="155000"/>
                            </a:schemeClr>
                          </a:gs>
                          <a:gs pos="100000">
                            <a:schemeClr val="accent2">
                              <a:shade val="45000"/>
                              <a:satMod val="165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21" name="Группа 15"/>
                <p:cNvGrpSpPr>
                  <a:grpSpLocks/>
                </p:cNvGrpSpPr>
                <p:nvPr/>
              </p:nvGrpSpPr>
              <p:grpSpPr bwMode="auto">
                <a:xfrm flipH="1" flipV="1">
                  <a:off x="1142976" y="6000768"/>
                  <a:ext cx="7072361" cy="588521"/>
                  <a:chOff x="1304231" y="4641391"/>
                  <a:chExt cx="6906998" cy="625925"/>
                </a:xfrm>
              </p:grpSpPr>
              <p:sp>
                <p:nvSpPr>
                  <p:cNvPr id="22" name="Выгнутая вверх стрелка 21"/>
                  <p:cNvSpPr/>
                  <p:nvPr/>
                </p:nvSpPr>
                <p:spPr>
                  <a:xfrm>
                    <a:off x="3715090" y="4695421"/>
                    <a:ext cx="2144193" cy="572376"/>
                  </a:xfrm>
                  <a:prstGeom prst="curvedDownArrow">
                    <a:avLst/>
                  </a:prstGeom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anchor="ctr">
                    <a:scene3d>
                      <a:camera prst="orthographicFront"/>
                      <a:lightRig rig="soft" dir="tl">
                        <a:rot lat="0" lon="0" rev="0"/>
                      </a:lightRig>
                    </a:scene3d>
                    <a:sp3d contourW="25400" prstMaterial="matte">
                      <a:bevelT w="25400" h="55880" prst="artDeco"/>
                      <a:contourClr>
                        <a:schemeClr val="accent2">
                          <a:tint val="20000"/>
                        </a:schemeClr>
                      </a:contourClr>
                    </a:sp3d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b="1" spc="50">
                      <a:ln w="11430"/>
                      <a:gradFill>
                        <a:gsLst>
                          <a:gs pos="25000">
                            <a:schemeClr val="accent2">
                              <a:satMod val="155000"/>
                            </a:schemeClr>
                          </a:gs>
                          <a:gs pos="100000">
                            <a:schemeClr val="accent2">
                              <a:shade val="45000"/>
                              <a:satMod val="165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3" name="Выгнутая вверх стрелка 22"/>
                  <p:cNvSpPr/>
                  <p:nvPr/>
                </p:nvSpPr>
                <p:spPr>
                  <a:xfrm>
                    <a:off x="1304229" y="4693732"/>
                    <a:ext cx="2142643" cy="572377"/>
                  </a:xfrm>
                  <a:prstGeom prst="curvedDownArrow">
                    <a:avLst/>
                  </a:prstGeom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anchor="ctr">
                    <a:scene3d>
                      <a:camera prst="orthographicFront"/>
                      <a:lightRig rig="soft" dir="tl">
                        <a:rot lat="0" lon="0" rev="0"/>
                      </a:lightRig>
                    </a:scene3d>
                    <a:sp3d contourW="25400" prstMaterial="matte">
                      <a:bevelT w="25400" h="55880" prst="artDeco"/>
                      <a:contourClr>
                        <a:schemeClr val="accent2">
                          <a:tint val="20000"/>
                        </a:schemeClr>
                      </a:contourClr>
                    </a:sp3d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b="1" spc="50">
                      <a:ln w="11430"/>
                      <a:gradFill>
                        <a:gsLst>
                          <a:gs pos="25000">
                            <a:schemeClr val="accent2">
                              <a:satMod val="155000"/>
                            </a:schemeClr>
                          </a:gs>
                          <a:gs pos="100000">
                            <a:schemeClr val="accent2">
                              <a:shade val="45000"/>
                              <a:satMod val="165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4" name="Выгнутая вверх стрелка 23"/>
                  <p:cNvSpPr/>
                  <p:nvPr/>
                </p:nvSpPr>
                <p:spPr>
                  <a:xfrm>
                    <a:off x="6068586" y="4641391"/>
                    <a:ext cx="2142643" cy="572376"/>
                  </a:xfrm>
                  <a:prstGeom prst="curvedDownArrow">
                    <a:avLst/>
                  </a:prstGeom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anchor="ctr">
                    <a:scene3d>
                      <a:camera prst="orthographicFront"/>
                      <a:lightRig rig="soft" dir="tl">
                        <a:rot lat="0" lon="0" rev="0"/>
                      </a:lightRig>
                    </a:scene3d>
                    <a:sp3d contourW="25400" prstMaterial="matte">
                      <a:bevelT w="25400" h="55880" prst="artDeco"/>
                      <a:contourClr>
                        <a:schemeClr val="accent2">
                          <a:tint val="20000"/>
                        </a:schemeClr>
                      </a:contourClr>
                    </a:sp3d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b="1" spc="50">
                      <a:ln w="11430"/>
                      <a:gradFill>
                        <a:gsLst>
                          <a:gs pos="25000">
                            <a:schemeClr val="accent2">
                              <a:satMod val="155000"/>
                            </a:schemeClr>
                          </a:gs>
                          <a:gs pos="100000">
                            <a:schemeClr val="accent2">
                              <a:shade val="45000"/>
                              <a:satMod val="165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sp>
            <p:nvSpPr>
              <p:cNvPr id="16" name="TextBox 20"/>
              <p:cNvSpPr txBox="1">
                <a:spLocks noChangeArrowheads="1"/>
              </p:cNvSpPr>
              <p:nvPr/>
            </p:nvSpPr>
            <p:spPr bwMode="auto">
              <a:xfrm>
                <a:off x="1928794" y="4857760"/>
                <a:ext cx="64294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9pPr>
              </a:lstStyle>
              <a:p>
                <a:pPr algn="ctr"/>
                <a:r>
                  <a:rPr lang="ru-RU" altLang="ru-RU" b="1"/>
                  <a:t>÷8</a:t>
                </a:r>
              </a:p>
            </p:txBody>
          </p:sp>
          <p:sp>
            <p:nvSpPr>
              <p:cNvPr id="17" name="TextBox 21"/>
              <p:cNvSpPr txBox="1">
                <a:spLocks noChangeArrowheads="1"/>
              </p:cNvSpPr>
              <p:nvPr/>
            </p:nvSpPr>
            <p:spPr bwMode="auto">
              <a:xfrm>
                <a:off x="6500826" y="4786322"/>
                <a:ext cx="121444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9pPr>
              </a:lstStyle>
              <a:p>
                <a:pPr algn="ctr"/>
                <a:r>
                  <a:rPr lang="ru-RU" altLang="ru-RU" b="1"/>
                  <a:t>÷1024</a:t>
                </a:r>
              </a:p>
            </p:txBody>
          </p:sp>
          <p:sp>
            <p:nvSpPr>
              <p:cNvPr id="18" name="TextBox 22"/>
              <p:cNvSpPr txBox="1">
                <a:spLocks noChangeArrowheads="1"/>
              </p:cNvSpPr>
              <p:nvPr/>
            </p:nvSpPr>
            <p:spPr bwMode="auto">
              <a:xfrm>
                <a:off x="4143372" y="4786322"/>
                <a:ext cx="10715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9pPr>
              </a:lstStyle>
              <a:p>
                <a:pPr algn="ctr"/>
                <a:r>
                  <a:rPr lang="ru-RU" altLang="ru-RU" b="1"/>
                  <a:t>÷1024</a:t>
                </a:r>
              </a:p>
            </p:txBody>
          </p:sp>
        </p:grpSp>
        <p:sp>
          <p:nvSpPr>
            <p:cNvPr id="12" name="TextBox 24"/>
            <p:cNvSpPr txBox="1">
              <a:spLocks noChangeArrowheads="1"/>
            </p:cNvSpPr>
            <p:nvPr/>
          </p:nvSpPr>
          <p:spPr bwMode="auto">
            <a:xfrm>
              <a:off x="6500826" y="5929330"/>
              <a:ext cx="10715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/>
              <a:r>
                <a:rPr lang="ru-RU" altLang="ru-RU" b="1"/>
                <a:t>*1024</a:t>
              </a:r>
            </a:p>
          </p:txBody>
        </p:sp>
        <p:sp>
          <p:nvSpPr>
            <p:cNvPr id="13" name="TextBox 25"/>
            <p:cNvSpPr txBox="1">
              <a:spLocks noChangeArrowheads="1"/>
            </p:cNvSpPr>
            <p:nvPr/>
          </p:nvSpPr>
          <p:spPr bwMode="auto">
            <a:xfrm>
              <a:off x="4143372" y="5929330"/>
              <a:ext cx="9286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/>
              <a:r>
                <a:rPr lang="ru-RU" altLang="ru-RU" b="1"/>
                <a:t>*1024</a:t>
              </a:r>
            </a:p>
          </p:txBody>
        </p:sp>
        <p:sp>
          <p:nvSpPr>
            <p:cNvPr id="14" name="TextBox 26"/>
            <p:cNvSpPr txBox="1">
              <a:spLocks noChangeArrowheads="1"/>
            </p:cNvSpPr>
            <p:nvPr/>
          </p:nvSpPr>
          <p:spPr bwMode="auto">
            <a:xfrm>
              <a:off x="1857356" y="6072206"/>
              <a:ext cx="6429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/>
              <a:r>
                <a:rPr lang="ru-RU" altLang="ru-RU" b="1"/>
                <a:t>*8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525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941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15: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Разбор типовых заданий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07504" y="1268760"/>
            <a:ext cx="8856984" cy="5040560"/>
          </a:xfrm>
          <a:blipFill rotWithShape="1">
            <a:blip r:embed="rId8"/>
            <a:stretch>
              <a:fillRect t="-846" r="-688" b="-1330"/>
            </a:stretch>
          </a:blipFill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835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941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15: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Разбор типовых заданий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196752"/>
            <a:ext cx="8229600" cy="5112568"/>
          </a:xfrm>
          <a:blipFill rotWithShape="1">
            <a:blip r:embed="rId8"/>
            <a:stretch>
              <a:fillRect t="-1669" r="-1630"/>
            </a:stretch>
          </a:blipFill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9081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108520" y="1001417"/>
            <a:ext cx="1616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16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1"/>
          <p:cNvSpPr>
            <a:spLocks noGrp="1"/>
          </p:cNvSpPr>
          <p:nvPr>
            <p:ph idx="1"/>
          </p:nvPr>
        </p:nvSpPr>
        <p:spPr>
          <a:xfrm>
            <a:off x="1619672" y="550130"/>
            <a:ext cx="7344816" cy="5006975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altLang="ru-RU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Проверяемые элементы содержания</a:t>
            </a:r>
            <a:r>
              <a:rPr lang="ru-RU" alt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>
              <a:buFont typeface="Wingdings 3" pitchFamily="18" charset="2"/>
              <a:buNone/>
            </a:pPr>
            <a:r>
              <a:rPr lang="ru-RU" altLang="ru-RU" sz="2800" dirty="0" smtClean="0">
                <a:solidFill>
                  <a:srgbClr val="002060"/>
                </a:solidFill>
              </a:rPr>
              <a:t>умение исполнить алгоритм, записанный на естественном языке, обрабатывающий цепочки символов.</a:t>
            </a:r>
          </a:p>
          <a:p>
            <a:pPr>
              <a:buFont typeface="Wingdings 3" pitchFamily="18" charset="2"/>
              <a:buNone/>
            </a:pPr>
            <a:r>
              <a:rPr lang="ru-RU" altLang="ru-RU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сложности</a:t>
            </a:r>
            <a:r>
              <a:rPr lang="ru-RU" altLang="ru-RU" sz="2800" dirty="0" smtClean="0">
                <a:solidFill>
                  <a:srgbClr val="002060"/>
                </a:solidFill>
              </a:rPr>
              <a:t>: повышенный</a:t>
            </a:r>
          </a:p>
          <a:p>
            <a:pPr>
              <a:buFont typeface="Wingdings 3" pitchFamily="18" charset="2"/>
              <a:buNone/>
            </a:pPr>
            <a:endParaRPr lang="ru-RU" altLang="ru-RU" sz="32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hlinkClick r:id="rId6" action="ppaction://hlinksldjump"/>
              </a:rPr>
              <a:t>Типичные ошибки</a:t>
            </a:r>
            <a:endParaRPr lang="ru-RU" altLang="ru-RU" sz="32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hlinkClick r:id="rId7" action="ppaction://hlinksldjump"/>
              </a:rPr>
              <a:t>Разбор типовых заданий</a:t>
            </a:r>
            <a:endParaRPr lang="ru-RU" altLang="ru-RU" sz="32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hlinkClick r:id="rId8"/>
              </a:rPr>
              <a:t>Копилка заданий</a:t>
            </a:r>
            <a:endParaRPr lang="ru-RU" alt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9974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065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16: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Типичные ошибки 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2"/>
          </a:xfrm>
        </p:spPr>
        <p:txBody>
          <a:bodyPr anchor="ctr">
            <a:normAutofit/>
          </a:bodyPr>
          <a:lstStyle/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200" dirty="0" smtClean="0"/>
              <a:t>Забывают применить алгоритм </a:t>
            </a:r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200" dirty="0" smtClean="0"/>
              <a:t>второй раз;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3200" dirty="0" smtClean="0"/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200" dirty="0" smtClean="0"/>
              <a:t>Невнимательное прочтение задания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6152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4887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Типичные ошибки 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733925"/>
          </a:xfrm>
        </p:spPr>
        <p:txBody>
          <a:bodyPr anchor="ctr">
            <a:normAutofit/>
          </a:bodyPr>
          <a:lstStyle/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 smtClean="0"/>
              <a:t>Неправильный перевод из одной единицы </a:t>
            </a:r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 smtClean="0"/>
              <a:t>измерения количества информации в другую;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endParaRPr lang="ru-RU" sz="2800" dirty="0" smtClean="0"/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 smtClean="0"/>
              <a:t>Неверный выбор ответа (например, 20 бит и 20 байт, не обращают внимания на единицу </a:t>
            </a:r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 smtClean="0"/>
              <a:t>измерения информации);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2800" dirty="0" smtClean="0"/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2800" dirty="0" smtClean="0"/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739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941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16: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Разбор типовых заданий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1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4525962"/>
          </a:xfrm>
        </p:spPr>
        <p:txBody>
          <a:bodyPr>
            <a:normAutofit fontScale="5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Автомат получает на вход трёхзначное десятичное число. По полученному числу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строится новое десятичное число по следующим правилам.</a:t>
            </a:r>
          </a:p>
          <a:p>
            <a:pPr marL="624078" indent="-514350" fontAlgn="auto">
              <a:spcAft>
                <a:spcPts val="0"/>
              </a:spcAft>
              <a:buFont typeface="Wingdings 3"/>
              <a:buAutoNum type="arabicPeriod"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Вычисляются два числа – сумма старшего и среднего разрядов, а также сумма среднего и </a:t>
            </a:r>
          </a:p>
          <a:p>
            <a:pPr marL="109728" fontAlgn="auto">
              <a:spcAft>
                <a:spcPts val="0"/>
              </a:spcAft>
              <a:defRPr/>
            </a:pPr>
            <a:r>
              <a:rPr lang="ru-RU" sz="2600" dirty="0">
                <a:solidFill>
                  <a:srgbClr val="002060"/>
                </a:solidFill>
              </a:rPr>
              <a:t>	</a:t>
            </a:r>
            <a:r>
              <a:rPr lang="ru-RU" sz="2600" dirty="0" smtClean="0">
                <a:solidFill>
                  <a:srgbClr val="002060"/>
                </a:solidFill>
              </a:rPr>
              <a:t>младшего разрядов заданного числа.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2. Полученные два числа записываются друг за другом в порядке </a:t>
            </a:r>
            <a:r>
              <a:rPr lang="ru-RU" sz="2600" dirty="0" err="1" smtClean="0">
                <a:solidFill>
                  <a:srgbClr val="002060"/>
                </a:solidFill>
              </a:rPr>
              <a:t>невозрастания</a:t>
            </a:r>
            <a:r>
              <a:rPr lang="ru-RU" sz="2600" dirty="0" smtClean="0">
                <a:solidFill>
                  <a:srgbClr val="002060"/>
                </a:solidFill>
              </a:rPr>
              <a:t> (без разделителей).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600" i="1" dirty="0" smtClean="0">
                <a:solidFill>
                  <a:srgbClr val="002060"/>
                </a:solidFill>
              </a:rPr>
              <a:t>Пример. Исходное число: 277. Поразрядные суммы: 9, 14. Результат: 149.</a:t>
            </a:r>
            <a:endParaRPr lang="ru-RU" sz="2600" dirty="0" smtClean="0">
              <a:solidFill>
                <a:srgbClr val="00206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Определите, сколько из приведённых ниже чисел могут получиться в результате работы автомата.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1616  169  163  1916  1619  316  916  116</a:t>
            </a:r>
            <a:endParaRPr lang="ru-RU" sz="2600" dirty="0" smtClean="0">
              <a:solidFill>
                <a:srgbClr val="00206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600" dirty="0" smtClean="0">
                <a:solidFill>
                  <a:srgbClr val="0070C0"/>
                </a:solidFill>
              </a:rPr>
              <a:t>В ответе запишите только количество чисел.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sz="2600" dirty="0">
              <a:solidFill>
                <a:srgbClr val="0070C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sz="2600" dirty="0" smtClean="0">
              <a:solidFill>
                <a:srgbClr val="0070C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u="sng" dirty="0" smtClean="0">
                <a:solidFill>
                  <a:srgbClr val="0070C0"/>
                </a:solidFill>
              </a:rPr>
              <a:t>Решение: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dirty="0" smtClean="0"/>
              <a:t>Не забывая о том, что максимальная сумма разрядов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9+9=18, исключаем варианты </a:t>
            </a:r>
            <a:r>
              <a:rPr lang="ru-RU" sz="3600" b="1" dirty="0" smtClean="0"/>
              <a:t>1916, 1619;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Порядок </a:t>
            </a:r>
            <a:r>
              <a:rPr lang="ru-RU" sz="3600" dirty="0" err="1" smtClean="0"/>
              <a:t>невозрастания</a:t>
            </a:r>
            <a:r>
              <a:rPr lang="ru-RU" sz="3600" dirty="0" smtClean="0"/>
              <a:t> (большее число стоит перед меньшим),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исключаем </a:t>
            </a:r>
            <a:r>
              <a:rPr lang="ru-RU" sz="3600" b="1" dirty="0" smtClean="0"/>
              <a:t>316, 916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Остались варианты: 1616, 169, 163, 116- четыре варианта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u="sng" dirty="0" smtClean="0">
                <a:solidFill>
                  <a:srgbClr val="0070C0"/>
                </a:solidFill>
              </a:rPr>
              <a:t>Ответ: 4</a:t>
            </a:r>
            <a:endParaRPr lang="ru-RU" sz="36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941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16: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Разбор типовых заданий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1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827587"/>
          </a:xfrm>
        </p:spPr>
        <p:txBody>
          <a:bodyPr>
            <a:normAutofit fontScale="8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Некоторый алгоритм из одного числа получает новое число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следующим образом. Исходное число записывается дважды (друг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за другом), а в конец получившегося числа дописывается столько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нулей, сколько четных цифр в исходном числе. Получившееся число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является результатом работы алгоритма.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i="1" dirty="0" smtClean="0">
                <a:solidFill>
                  <a:srgbClr val="002060"/>
                </a:solidFill>
              </a:rPr>
              <a:t>Например, если исходное число было 325, то результатом работы алгоритма будет число 3253250.</a:t>
            </a:r>
            <a:endParaRPr lang="ru-RU" dirty="0" smtClean="0">
              <a:solidFill>
                <a:srgbClr val="00206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Дано число </a:t>
            </a:r>
            <a:r>
              <a:rPr lang="ru-RU" b="1" dirty="0" smtClean="0">
                <a:solidFill>
                  <a:srgbClr val="002060"/>
                </a:solidFill>
              </a:rPr>
              <a:t>144</a:t>
            </a:r>
            <a:r>
              <a:rPr lang="ru-RU" dirty="0" smtClean="0">
                <a:solidFill>
                  <a:srgbClr val="002060"/>
                </a:solidFill>
              </a:rPr>
              <a:t>. Сколько нулей будет содержаться в итоговом числе, если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к исходному числу применить описанный алгоритм дважды (т.е.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применить алгоритм к данному числу, а затем к результату вновь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применить алгоритм)?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b="1" u="sng" dirty="0" smtClean="0">
              <a:solidFill>
                <a:srgbClr val="0070C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u="sng" dirty="0" smtClean="0">
                <a:solidFill>
                  <a:srgbClr val="0070C0"/>
                </a:solidFill>
              </a:rPr>
              <a:t>Решение: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144-144144 (количество четных цифр в исходном числе 2)-14414400-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(второй раз)-1441440014414400 (количество четных цифр 4)-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14414400144144000000- итого:8 нулей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u="sng" dirty="0" smtClean="0">
                <a:solidFill>
                  <a:srgbClr val="0070C0"/>
                </a:solidFill>
              </a:rPr>
              <a:t>Ответ: 8</a:t>
            </a:r>
            <a:endParaRPr lang="ru-RU" b="1" u="sng" dirty="0" smtClean="0">
              <a:solidFill>
                <a:srgbClr val="0070C0"/>
              </a:solidFill>
              <a:hlinkClick r:id="rId8" action="ppaction://hlinksldjump"/>
            </a:endParaRPr>
          </a:p>
          <a:p>
            <a:pPr marL="365760" indent="-256032" algn="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solidFill>
                  <a:srgbClr val="FF0000"/>
                </a:solidFill>
                <a:hlinkClick r:id="rId8" action="ppaction://hlinksldjump"/>
              </a:rPr>
              <a:t> </a:t>
            </a:r>
            <a:r>
              <a:rPr lang="ru-RU" b="1" u="sng" dirty="0" smtClean="0">
                <a:solidFill>
                  <a:srgbClr val="FF0000"/>
                </a:solidFill>
                <a:hlinkClick r:id="rId8" action="ppaction://hlinksldjump"/>
              </a:rPr>
              <a:t> </a:t>
            </a:r>
            <a:endParaRPr lang="ru-RU" b="1" u="sng" dirty="0" smtClean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81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1001417"/>
            <a:ext cx="1616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17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1"/>
          <p:cNvSpPr>
            <a:spLocks noGrp="1"/>
          </p:cNvSpPr>
          <p:nvPr>
            <p:ph idx="1"/>
          </p:nvPr>
        </p:nvSpPr>
        <p:spPr>
          <a:xfrm>
            <a:off x="1616148" y="504056"/>
            <a:ext cx="7276332" cy="5006975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Проверяемые элементы содержания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умение использовать информационно-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коммуникационные технологии.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сложности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800" dirty="0" smtClean="0">
                <a:solidFill>
                  <a:srgbClr val="002060"/>
                </a:solidFill>
              </a:rPr>
              <a:t>базовый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sz="3200" dirty="0" smtClean="0">
              <a:solidFill>
                <a:srgbClr val="002060"/>
              </a:solidFill>
            </a:endParaRPr>
          </a:p>
          <a:p>
            <a:pPr marL="566928" indent="-4572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3200" b="1" dirty="0" smtClean="0">
                <a:hlinkClick r:id="rId6" action="ppaction://hlinksldjump"/>
              </a:rPr>
              <a:t>Типичные ошибки</a:t>
            </a:r>
            <a:endParaRPr lang="ru-RU" sz="3200" b="1" dirty="0" smtClean="0"/>
          </a:p>
          <a:p>
            <a:pPr marL="566928" indent="-4572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3200" b="1" dirty="0" smtClean="0">
                <a:hlinkClick r:id="rId7" action="ppaction://hlinksldjump"/>
              </a:rPr>
              <a:t>Разбор типовых заданий</a:t>
            </a:r>
            <a:endParaRPr lang="ru-RU" sz="3200" b="1" dirty="0" smtClean="0"/>
          </a:p>
          <a:p>
            <a:pPr marL="566928" indent="-4572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3200" b="1" dirty="0" smtClean="0">
                <a:hlinkClick r:id="rId8"/>
              </a:rPr>
              <a:t>Копилка заданий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9974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065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17: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Типичные ошибки 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2"/>
          </a:xfrm>
        </p:spPr>
        <p:txBody>
          <a:bodyPr anchor="ctr">
            <a:noAutofit/>
          </a:bodyPr>
          <a:lstStyle/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Используют не все составляющие </a:t>
            </a:r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адреса (например, </a:t>
            </a:r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забывают :// и /)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3600" dirty="0" smtClean="0"/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Невнимательное чтение задания</a:t>
            </a:r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(например, </a:t>
            </a:r>
            <a:r>
              <a:rPr lang="en-US" sz="3600" dirty="0" smtClean="0"/>
              <a:t>ftp-</a:t>
            </a:r>
            <a:r>
              <a:rPr lang="ru-RU" sz="3600" dirty="0" smtClean="0"/>
              <a:t> может быть </a:t>
            </a:r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протоколом или именем файла 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6152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941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17: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Разбор типовых заданий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1"/>
          <p:cNvSpPr>
            <a:spLocks noGrp="1"/>
          </p:cNvSpPr>
          <p:nvPr>
            <p:ph idx="1"/>
          </p:nvPr>
        </p:nvSpPr>
        <p:spPr>
          <a:xfrm>
            <a:off x="318439" y="1429514"/>
            <a:ext cx="8401050" cy="4857750"/>
          </a:xfr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Доступ к файлу </a:t>
            </a:r>
            <a:r>
              <a:rPr lang="ru-RU" sz="2000" b="1" dirty="0" smtClean="0">
                <a:solidFill>
                  <a:srgbClr val="002060"/>
                </a:solidFill>
              </a:rPr>
              <a:t>rus.doc</a:t>
            </a:r>
            <a:r>
              <a:rPr lang="ru-RU" sz="2000" dirty="0" smtClean="0">
                <a:solidFill>
                  <a:srgbClr val="002060"/>
                </a:solidFill>
              </a:rPr>
              <a:t>, находящемуся на сервере </a:t>
            </a:r>
            <a:r>
              <a:rPr lang="ru-RU" sz="2000" b="1" dirty="0" smtClean="0">
                <a:solidFill>
                  <a:srgbClr val="002060"/>
                </a:solidFill>
              </a:rPr>
              <a:t>obr.org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осуществляется по протоколу </a:t>
            </a:r>
            <a:r>
              <a:rPr lang="ru-RU" sz="2000" b="1" dirty="0" err="1" smtClean="0">
                <a:solidFill>
                  <a:srgbClr val="002060"/>
                </a:solidFill>
              </a:rPr>
              <a:t>https</a:t>
            </a:r>
            <a:r>
              <a:rPr lang="ru-RU" sz="2000" dirty="0" smtClean="0">
                <a:solidFill>
                  <a:srgbClr val="002060"/>
                </a:solidFill>
              </a:rPr>
              <a:t>. Фрагменты адреса файла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закодированы буквами от А до Ж. Запишите последовательность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этих букв, кодирующую адрес указанного файла в сети Интернет.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А) </a:t>
            </a:r>
            <a:r>
              <a:rPr lang="ru-RU" sz="2000" b="1" dirty="0" err="1" smtClean="0">
                <a:solidFill>
                  <a:srgbClr val="002060"/>
                </a:solidFill>
              </a:rPr>
              <a:t>obr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Б) /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В) </a:t>
            </a:r>
            <a:r>
              <a:rPr lang="ru-RU" sz="2000" b="1" dirty="0" err="1" smtClean="0">
                <a:solidFill>
                  <a:srgbClr val="002060"/>
                </a:solidFill>
              </a:rPr>
              <a:t>org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Г) ://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Д) </a:t>
            </a:r>
            <a:r>
              <a:rPr lang="ru-RU" sz="2000" b="1" dirty="0" err="1" smtClean="0">
                <a:solidFill>
                  <a:srgbClr val="002060"/>
                </a:solidFill>
              </a:rPr>
              <a:t>doc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Е) </a:t>
            </a:r>
            <a:r>
              <a:rPr lang="ru-RU" sz="2000" b="1" dirty="0" err="1" smtClean="0">
                <a:solidFill>
                  <a:srgbClr val="002060"/>
                </a:solidFill>
              </a:rPr>
              <a:t>rus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Ж) </a:t>
            </a:r>
            <a:r>
              <a:rPr lang="ru-RU" sz="2000" b="1" dirty="0" err="1" smtClean="0">
                <a:solidFill>
                  <a:srgbClr val="002060"/>
                </a:solidFill>
              </a:rPr>
              <a:t>https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b="1" u="sng" dirty="0" smtClean="0">
                <a:solidFill>
                  <a:srgbClr val="0070C0"/>
                </a:solidFill>
              </a:rPr>
              <a:t>Решение: </a:t>
            </a:r>
            <a:r>
              <a:rPr lang="ru-RU" sz="2000" dirty="0" smtClean="0"/>
              <a:t>Не забывая о том, что доступ к файлу имеет общую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/>
              <a:t>структуру </a:t>
            </a:r>
            <a:r>
              <a:rPr lang="ru-RU" sz="2000" b="1" dirty="0" smtClean="0">
                <a:sym typeface="Wingdings" pitchFamily="2" charset="2"/>
              </a:rPr>
              <a:t>Протокол передачи данных://сервер/файл,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>
                <a:sym typeface="Wingdings" pitchFamily="2" charset="2"/>
              </a:rPr>
              <a:t>Соберем его составляющие: </a:t>
            </a:r>
            <a:r>
              <a:rPr lang="ru-RU" sz="2000" b="1" dirty="0" smtClean="0">
                <a:sym typeface="Wingdings" pitchFamily="2" charset="2"/>
              </a:rPr>
              <a:t>ЖГАВБЕД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b="1" u="sng" dirty="0" smtClean="0">
                <a:solidFill>
                  <a:srgbClr val="0070C0"/>
                </a:solidFill>
                <a:sym typeface="Wingdings" pitchFamily="2" charset="2"/>
              </a:rPr>
              <a:t>Ответ: ЖГАВБЕД</a:t>
            </a:r>
            <a:endParaRPr lang="ru-RU" sz="2000" u="sng" dirty="0" smtClean="0">
              <a:solidFill>
                <a:srgbClr val="0070C0"/>
              </a:solidFill>
              <a:sym typeface="Wingdings" pitchFamily="2" charset="2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sz="2000" u="sng" dirty="0" smtClean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941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17: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Разбор типовых заданий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1"/>
          <p:cNvSpPr>
            <a:spLocks noGrp="1"/>
          </p:cNvSpPr>
          <p:nvPr>
            <p:ph idx="1"/>
          </p:nvPr>
        </p:nvSpPr>
        <p:spPr>
          <a:xfrm>
            <a:off x="214313" y="1481138"/>
            <a:ext cx="8643937" cy="4805362"/>
          </a:xfr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На сервере </a:t>
            </a:r>
            <a:r>
              <a:rPr lang="ru-RU" sz="2000" b="1" dirty="0" smtClean="0">
                <a:solidFill>
                  <a:srgbClr val="002060"/>
                </a:solidFill>
              </a:rPr>
              <a:t>GorodN.ru</a:t>
            </a:r>
            <a:r>
              <a:rPr lang="ru-RU" sz="2000" dirty="0" smtClean="0">
                <a:solidFill>
                  <a:srgbClr val="002060"/>
                </a:solidFill>
              </a:rPr>
              <a:t> находится почтовый ящик </a:t>
            </a:r>
            <a:r>
              <a:rPr lang="ru-RU" sz="2000" b="1" dirty="0" err="1" smtClean="0">
                <a:solidFill>
                  <a:srgbClr val="002060"/>
                </a:solidFill>
              </a:rPr>
              <a:t>wait_for_mail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В таблице фрагменты адреса электронной почты закодированы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буквами от А до Е. Запишите последовательность букв, кодирующую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этот адрес.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А</a:t>
            </a:r>
            <a:r>
              <a:rPr lang="en-US" sz="2000" b="1" dirty="0" smtClean="0">
                <a:solidFill>
                  <a:srgbClr val="002060"/>
                </a:solidFill>
              </a:rPr>
              <a:t>) </a:t>
            </a:r>
            <a:r>
              <a:rPr lang="en-US" sz="2000" b="1" dirty="0" err="1" smtClean="0">
                <a:solidFill>
                  <a:srgbClr val="002060"/>
                </a:solidFill>
              </a:rPr>
              <a:t>GorodN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Б</a:t>
            </a:r>
            <a:r>
              <a:rPr lang="en-US" sz="2000" b="1" dirty="0" smtClean="0">
                <a:solidFill>
                  <a:srgbClr val="002060"/>
                </a:solidFill>
              </a:rPr>
              <a:t>) mail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В</a:t>
            </a:r>
            <a:r>
              <a:rPr lang="en-US" sz="2000" b="1" dirty="0" smtClean="0">
                <a:solidFill>
                  <a:srgbClr val="002060"/>
                </a:solidFill>
              </a:rPr>
              <a:t>) for_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Г) .</a:t>
            </a:r>
            <a:r>
              <a:rPr lang="ru-RU" sz="2000" b="1" dirty="0" err="1" smtClean="0">
                <a:solidFill>
                  <a:srgbClr val="002060"/>
                </a:solidFill>
              </a:rPr>
              <a:t>ru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Д) </a:t>
            </a:r>
            <a:r>
              <a:rPr lang="ru-RU" sz="2000" b="1" dirty="0" err="1" smtClean="0">
                <a:solidFill>
                  <a:srgbClr val="002060"/>
                </a:solidFill>
              </a:rPr>
              <a:t>wait_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Е) @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u="sng" dirty="0" smtClean="0">
                <a:solidFill>
                  <a:srgbClr val="0070C0"/>
                </a:solidFill>
              </a:rPr>
              <a:t>Решение: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/>
              <a:t>Не забывая о том, что адрес электронной почты имеет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/>
              <a:t>общую структуру </a:t>
            </a:r>
            <a:r>
              <a:rPr lang="ru-RU" sz="2000" b="1" dirty="0" smtClean="0">
                <a:sym typeface="Wingdings" pitchFamily="2" charset="2"/>
              </a:rPr>
              <a:t>Имя ящика</a:t>
            </a:r>
            <a:r>
              <a:rPr lang="en-US" sz="2000" b="1" dirty="0" smtClean="0">
                <a:sym typeface="Wingdings" pitchFamily="2" charset="2"/>
              </a:rPr>
              <a:t>@</a:t>
            </a:r>
            <a:r>
              <a:rPr lang="ru-RU" sz="2000" b="1" dirty="0" smtClean="0">
                <a:sym typeface="Wingdings" pitchFamily="2" charset="2"/>
              </a:rPr>
              <a:t>имя сервера, </a:t>
            </a:r>
            <a:r>
              <a:rPr lang="ru-RU" sz="2000" dirty="0" smtClean="0">
                <a:sym typeface="Wingdings" pitchFamily="2" charset="2"/>
              </a:rPr>
              <a:t>соберем его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>
                <a:sym typeface="Wingdings" pitchFamily="2" charset="2"/>
              </a:rPr>
              <a:t>составляющие: </a:t>
            </a:r>
            <a:r>
              <a:rPr lang="ru-RU" sz="2000" dirty="0" smtClean="0">
                <a:solidFill>
                  <a:srgbClr val="0070C0"/>
                </a:solidFill>
                <a:sym typeface="Wingdings" pitchFamily="2" charset="2"/>
              </a:rPr>
              <a:t>ДВБЕАГ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>
                <a:solidFill>
                  <a:srgbClr val="0070C0"/>
                </a:solidFill>
                <a:sym typeface="Wingdings" pitchFamily="2" charset="2"/>
              </a:rPr>
              <a:t>Ответ: ДВБЕАГ</a:t>
            </a:r>
            <a:endParaRPr lang="ru-RU" sz="2000" dirty="0" smtClean="0">
              <a:sym typeface="Wingdings" pitchFamily="2" charset="2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sz="2000" u="sng" dirty="0" smtClean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9081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108520" y="1001417"/>
            <a:ext cx="1616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18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1"/>
          <p:cNvSpPr>
            <a:spLocks noGrp="1"/>
          </p:cNvSpPr>
          <p:nvPr>
            <p:ph idx="1"/>
          </p:nvPr>
        </p:nvSpPr>
        <p:spPr>
          <a:xfrm>
            <a:off x="1619672" y="550130"/>
            <a:ext cx="7344816" cy="5006975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altLang="ru-RU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Проверяемые элементы содержания</a:t>
            </a:r>
            <a:r>
              <a:rPr lang="ru-RU" alt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>
              <a:buFont typeface="Wingdings 3" pitchFamily="18" charset="2"/>
              <a:buNone/>
            </a:pPr>
            <a:r>
              <a:rPr lang="ru-RU" altLang="ru-RU" sz="2800" dirty="0" smtClean="0">
                <a:solidFill>
                  <a:srgbClr val="002060"/>
                </a:solidFill>
              </a:rPr>
              <a:t>умение осуществлять поиск информации в Интернете</a:t>
            </a:r>
          </a:p>
          <a:p>
            <a:pPr>
              <a:buFont typeface="Wingdings 3" pitchFamily="18" charset="2"/>
              <a:buNone/>
            </a:pPr>
            <a:r>
              <a:rPr lang="ru-RU" altLang="ru-RU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сложности</a:t>
            </a:r>
            <a:r>
              <a:rPr lang="ru-RU" alt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altLang="ru-RU" sz="2800" dirty="0" smtClean="0">
                <a:solidFill>
                  <a:srgbClr val="002060"/>
                </a:solidFill>
              </a:rPr>
              <a:t>повышенный</a:t>
            </a:r>
          </a:p>
          <a:p>
            <a:pPr>
              <a:buFont typeface="Wingdings 3" pitchFamily="18" charset="2"/>
              <a:buNone/>
            </a:pPr>
            <a:endParaRPr lang="ru-RU" altLang="ru-RU" sz="3200" dirty="0" smtClean="0">
              <a:solidFill>
                <a:srgbClr val="002060"/>
              </a:solidFill>
            </a:endParaRPr>
          </a:p>
          <a:p>
            <a:pPr>
              <a:buFont typeface="Wingdings 3" pitchFamily="18" charset="2"/>
              <a:buNone/>
            </a:pPr>
            <a:endParaRPr lang="ru-RU" altLang="ru-RU" sz="3200" dirty="0" smtClean="0">
              <a:solidFill>
                <a:srgbClr val="002060"/>
              </a:solidFill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hlinkClick r:id="rId6" action="ppaction://hlinksldjump"/>
              </a:rPr>
              <a:t>Типичные ошибки</a:t>
            </a:r>
            <a:endParaRPr lang="ru-RU" altLang="ru-RU" sz="3200" b="1" dirty="0" smtClean="0"/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hlinkClick r:id="rId7" action="ppaction://hlinksldjump"/>
              </a:rPr>
              <a:t>Разбор типовых заданий</a:t>
            </a:r>
            <a:endParaRPr lang="ru-RU" altLang="ru-RU" sz="3200" b="1" dirty="0" smtClean="0"/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hlinkClick r:id="rId8"/>
              </a:rPr>
              <a:t>Копилка заданий</a:t>
            </a:r>
            <a:endParaRPr lang="ru-RU" alt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9974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065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18: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Типичные ошибки 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2"/>
          </a:xfrm>
        </p:spPr>
        <p:txBody>
          <a:bodyPr anchor="ctr"/>
          <a:lstStyle/>
          <a:p>
            <a:pPr marL="109538" indent="0" algn="ctr">
              <a:buFont typeface="Wingdings 3" pitchFamily="18" charset="2"/>
              <a:buNone/>
            </a:pPr>
            <a:r>
              <a:rPr lang="ru-RU" altLang="ru-RU" sz="3600" dirty="0" smtClean="0"/>
              <a:t>Невнимательное чтение задания </a:t>
            </a:r>
          </a:p>
          <a:p>
            <a:pPr marL="109538" indent="0" algn="ctr">
              <a:buFont typeface="Wingdings 3" pitchFamily="18" charset="2"/>
              <a:buNone/>
            </a:pPr>
            <a:r>
              <a:rPr lang="ru-RU" altLang="ru-RU" sz="3600" dirty="0" smtClean="0"/>
              <a:t>(где порядок возрастания, а где </a:t>
            </a:r>
          </a:p>
          <a:p>
            <a:pPr marL="109538" indent="0" algn="ctr">
              <a:buFont typeface="Wingdings 3" pitchFamily="18" charset="2"/>
              <a:buNone/>
            </a:pPr>
            <a:r>
              <a:rPr lang="ru-RU" altLang="ru-RU" sz="3600" dirty="0" smtClean="0"/>
              <a:t>убывания)</a:t>
            </a:r>
          </a:p>
        </p:txBody>
      </p:sp>
    </p:spTree>
    <p:extLst>
      <p:ext uri="{BB962C8B-B14F-4D97-AF65-F5344CB8AC3E}">
        <p14:creationId xmlns:p14="http://schemas.microsoft.com/office/powerpoint/2010/main" val="156152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941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18: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Разбор типовых заданий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18" y="1199346"/>
            <a:ext cx="8625054" cy="297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1"/>
          <p:cNvSpPr>
            <a:spLocks noGrp="1"/>
          </p:cNvSpPr>
          <p:nvPr>
            <p:ph idx="1"/>
          </p:nvPr>
        </p:nvSpPr>
        <p:spPr>
          <a:xfrm>
            <a:off x="195418" y="4176462"/>
            <a:ext cx="8229600" cy="2217737"/>
          </a:xfrm>
        </p:spPr>
        <p:txBody>
          <a:bodyPr>
            <a:normAutofit fontScale="70000" lnSpcReduction="20000"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u="sng" dirty="0" smtClean="0">
                <a:solidFill>
                  <a:srgbClr val="002060"/>
                </a:solidFill>
              </a:rPr>
              <a:t>Решение:</a:t>
            </a:r>
          </a:p>
          <a:p>
            <a:pPr marL="109728" indent="0" fontAlgn="auto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2600" dirty="0" smtClean="0"/>
              <a:t>Требуется расставить в порядке возрастания</a:t>
            </a:r>
          </a:p>
          <a:p>
            <a:pPr marL="109728" indent="0" fontAlgn="auto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2600" dirty="0" smtClean="0"/>
              <a:t>Самое маленькое количество страниц поисковый сервер выдаст в случае  А)</a:t>
            </a:r>
          </a:p>
          <a:p>
            <a:pPr marL="109728" indent="0" fontAlgn="auto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2600" dirty="0" smtClean="0"/>
              <a:t>Чуть больше в Г), еще больше в Б), и самое большое количество страниц- В)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u="sng" dirty="0" err="1" smtClean="0">
                <a:solidFill>
                  <a:srgbClr val="002060"/>
                </a:solidFill>
              </a:rPr>
              <a:t>Ответ:АГБВ</a:t>
            </a:r>
            <a:endParaRPr lang="ru-RU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1718" y="6054421"/>
            <a:ext cx="3567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МБОУ </a:t>
            </a:r>
            <a:r>
              <a:rPr lang="ru-RU" dirty="0" err="1" smtClean="0">
                <a:solidFill>
                  <a:schemeClr val="bg1"/>
                </a:solidFill>
              </a:rPr>
              <a:t>Кулешовская</a:t>
            </a:r>
            <a:r>
              <a:rPr lang="ru-RU" dirty="0" smtClean="0">
                <a:solidFill>
                  <a:schemeClr val="bg1"/>
                </a:solidFill>
              </a:rPr>
              <a:t> СОШ №16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Азовского района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D:\Эмблема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62" y="5995783"/>
            <a:ext cx="504056" cy="837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4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94725" y="84783"/>
            <a:ext cx="1774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lack" panose="020B0A04020102020204" pitchFamily="34" charset="0"/>
              </a:rPr>
              <a:t>ОГЭ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11368" y="3014048"/>
            <a:ext cx="383470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</a:t>
            </a:r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внимание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9802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763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Теоретический материал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1"/>
          <p:cNvSpPr>
            <a:spLocks noGrp="1"/>
          </p:cNvSpPr>
          <p:nvPr>
            <p:ph idx="1"/>
          </p:nvPr>
        </p:nvSpPr>
        <p:spPr>
          <a:xfrm>
            <a:off x="74372" y="1268760"/>
            <a:ext cx="8643937" cy="3889021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ru-RU" altLang="ru-RU" b="1" u="sng" dirty="0" smtClean="0">
                <a:solidFill>
                  <a:srgbClr val="002060"/>
                </a:solidFill>
              </a:rPr>
              <a:t>Количество информации в тексте находится по формуле</a:t>
            </a:r>
            <a:r>
              <a:rPr lang="ru-RU" altLang="ru-RU" b="1" dirty="0" smtClean="0"/>
              <a:t>: </a:t>
            </a:r>
          </a:p>
          <a:p>
            <a:pPr algn="ctr">
              <a:buFont typeface="Wingdings 3" pitchFamily="18" charset="2"/>
              <a:buNone/>
            </a:pPr>
            <a:r>
              <a:rPr lang="en-US" altLang="ru-RU" sz="4000" b="1" dirty="0" smtClean="0">
                <a:solidFill>
                  <a:srgbClr val="0070C0"/>
                </a:solidFill>
              </a:rPr>
              <a:t>I=K*</a:t>
            </a:r>
            <a:r>
              <a:rPr lang="en-US" altLang="ru-RU" sz="4000" b="1" dirty="0" err="1" smtClean="0">
                <a:solidFill>
                  <a:srgbClr val="0070C0"/>
                </a:solidFill>
              </a:rPr>
              <a:t>i</a:t>
            </a:r>
            <a:r>
              <a:rPr lang="ru-RU" altLang="ru-RU" sz="4000" b="1" dirty="0" smtClean="0">
                <a:solidFill>
                  <a:srgbClr val="0070C0"/>
                </a:solidFill>
              </a:rPr>
              <a:t> </a:t>
            </a:r>
            <a:r>
              <a:rPr lang="en-US" altLang="ru-RU" dirty="0" smtClean="0"/>
              <a:t>,</a:t>
            </a:r>
            <a:r>
              <a:rPr lang="ru-RU" altLang="ru-RU" dirty="0" smtClean="0"/>
              <a:t> где </a:t>
            </a:r>
          </a:p>
          <a:p>
            <a:pPr algn="just">
              <a:buFont typeface="Wingdings 3" pitchFamily="18" charset="2"/>
              <a:buNone/>
            </a:pPr>
            <a:r>
              <a:rPr lang="ru-RU" altLang="ru-RU" dirty="0" smtClean="0">
                <a:solidFill>
                  <a:srgbClr val="0070C0"/>
                </a:solidFill>
              </a:rPr>
              <a:t>	</a:t>
            </a:r>
            <a:r>
              <a:rPr lang="en-US" altLang="ru-RU" dirty="0" smtClean="0">
                <a:solidFill>
                  <a:srgbClr val="0070C0"/>
                </a:solidFill>
              </a:rPr>
              <a:t>I</a:t>
            </a:r>
            <a:r>
              <a:rPr lang="en-US" altLang="ru-RU" dirty="0" smtClean="0"/>
              <a:t>-</a:t>
            </a:r>
            <a:r>
              <a:rPr lang="ru-RU" altLang="ru-RU" dirty="0" smtClean="0"/>
              <a:t>информационный объем текста,</a:t>
            </a:r>
          </a:p>
          <a:p>
            <a:pPr algn="just">
              <a:buFont typeface="Wingdings 3" pitchFamily="18" charset="2"/>
              <a:buNone/>
            </a:pPr>
            <a:r>
              <a:rPr lang="ru-RU" altLang="ru-RU" dirty="0" smtClean="0">
                <a:solidFill>
                  <a:srgbClr val="0070C0"/>
                </a:solidFill>
              </a:rPr>
              <a:t>	К</a:t>
            </a:r>
            <a:r>
              <a:rPr lang="ru-RU" altLang="ru-RU" dirty="0" smtClean="0"/>
              <a:t>-количество символов в тексте,</a:t>
            </a:r>
          </a:p>
          <a:p>
            <a:pPr algn="just">
              <a:buFont typeface="Wingdings 3" pitchFamily="18" charset="2"/>
              <a:buNone/>
            </a:pPr>
            <a:r>
              <a:rPr lang="ru-RU" altLang="ru-RU" dirty="0" smtClean="0">
                <a:solidFill>
                  <a:srgbClr val="0070C0"/>
                </a:solidFill>
              </a:rPr>
              <a:t>	</a:t>
            </a:r>
            <a:r>
              <a:rPr lang="en-US" altLang="ru-RU" dirty="0" err="1" smtClean="0">
                <a:solidFill>
                  <a:srgbClr val="0070C0"/>
                </a:solidFill>
              </a:rPr>
              <a:t>i</a:t>
            </a:r>
            <a:r>
              <a:rPr lang="en-US" altLang="ru-RU" dirty="0" smtClean="0"/>
              <a:t>-</a:t>
            </a:r>
            <a:r>
              <a:rPr lang="ru-RU" altLang="ru-RU" dirty="0" smtClean="0"/>
              <a:t>информационный вес одного символа.</a:t>
            </a:r>
          </a:p>
          <a:p>
            <a:pPr algn="just">
              <a:buFont typeface="Wingdings 3" pitchFamily="18" charset="2"/>
              <a:buNone/>
            </a:pPr>
            <a:endParaRPr lang="ru-RU" altLang="ru-RU" dirty="0" smtClean="0"/>
          </a:p>
          <a:p>
            <a:pPr algn="ctr">
              <a:buFont typeface="Wingdings 3" pitchFamily="18" charset="2"/>
              <a:buNone/>
            </a:pPr>
            <a:r>
              <a:rPr lang="ru-RU" altLang="ru-RU" b="1" u="sng" dirty="0" smtClean="0">
                <a:solidFill>
                  <a:srgbClr val="002060"/>
                </a:solidFill>
              </a:rPr>
              <a:t>Схема перевода единиц измерения количества информации:</a:t>
            </a:r>
          </a:p>
          <a:p>
            <a:pPr algn="ctr">
              <a:buFont typeface="Wingdings 3" pitchFamily="18" charset="2"/>
              <a:buNone/>
            </a:pPr>
            <a:endParaRPr lang="ru-RU" altLang="ru-RU" u="sng" dirty="0" smtClean="0">
              <a:solidFill>
                <a:srgbClr val="002060"/>
              </a:solidFill>
            </a:endParaRPr>
          </a:p>
          <a:p>
            <a:pPr algn="just">
              <a:buFont typeface="Wingdings 3" pitchFamily="18" charset="2"/>
              <a:buNone/>
            </a:pPr>
            <a:endParaRPr lang="ru-RU" altLang="ru-RU" dirty="0" smtClean="0"/>
          </a:p>
        </p:txBody>
      </p:sp>
      <p:grpSp>
        <p:nvGrpSpPr>
          <p:cNvPr id="8" name="Группа 28"/>
          <p:cNvGrpSpPr>
            <a:grpSpLocks/>
          </p:cNvGrpSpPr>
          <p:nvPr/>
        </p:nvGrpSpPr>
        <p:grpSpPr bwMode="auto">
          <a:xfrm>
            <a:off x="357187" y="4584349"/>
            <a:ext cx="8501062" cy="1947862"/>
            <a:chOff x="500034" y="4643446"/>
            <a:chExt cx="8501122" cy="1947898"/>
          </a:xfrm>
        </p:grpSpPr>
        <p:grpSp>
          <p:nvGrpSpPr>
            <p:cNvPr id="10" name="Группа 23"/>
            <p:cNvGrpSpPr>
              <a:grpSpLocks/>
            </p:cNvGrpSpPr>
            <p:nvPr/>
          </p:nvGrpSpPr>
          <p:grpSpPr bwMode="auto">
            <a:xfrm>
              <a:off x="500034" y="4643446"/>
              <a:ext cx="8501122" cy="1947898"/>
              <a:chOff x="500034" y="4643446"/>
              <a:chExt cx="8501122" cy="1947898"/>
            </a:xfrm>
          </p:grpSpPr>
          <p:grpSp>
            <p:nvGrpSpPr>
              <p:cNvPr id="15" name="Группа 19"/>
              <p:cNvGrpSpPr>
                <a:grpSpLocks/>
              </p:cNvGrpSpPr>
              <p:nvPr/>
            </p:nvGrpSpPr>
            <p:grpSpPr bwMode="auto">
              <a:xfrm>
                <a:off x="500034" y="4643446"/>
                <a:ext cx="8501122" cy="1947898"/>
                <a:chOff x="500034" y="4641391"/>
                <a:chExt cx="8501122" cy="1947898"/>
              </a:xfrm>
            </p:grpSpPr>
            <p:grpSp>
              <p:nvGrpSpPr>
                <p:cNvPr id="19" name="Группа 10"/>
                <p:cNvGrpSpPr>
                  <a:grpSpLocks/>
                </p:cNvGrpSpPr>
                <p:nvPr/>
              </p:nvGrpSpPr>
              <p:grpSpPr bwMode="auto">
                <a:xfrm>
                  <a:off x="500034" y="5284333"/>
                  <a:ext cx="8501122" cy="644997"/>
                  <a:chOff x="357158" y="5141457"/>
                  <a:chExt cx="8501122" cy="644997"/>
                </a:xfrm>
              </p:grpSpPr>
              <p:sp>
                <p:nvSpPr>
                  <p:cNvPr id="28" name="Блок-схема: процесс 27"/>
                  <p:cNvSpPr/>
                  <p:nvPr/>
                </p:nvSpPr>
                <p:spPr>
                  <a:xfrm>
                    <a:off x="5000628" y="5143052"/>
                    <a:ext cx="1357323" cy="642949"/>
                  </a:xfrm>
                  <a:prstGeom prst="flowChartProcess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ru-RU" b="1" dirty="0"/>
                      <a:t>Кбайт</a:t>
                    </a:r>
                  </a:p>
                </p:txBody>
              </p:sp>
              <p:sp>
                <p:nvSpPr>
                  <p:cNvPr id="29" name="Блок-схема: процесс 28"/>
                  <p:cNvSpPr/>
                  <p:nvPr/>
                </p:nvSpPr>
                <p:spPr>
                  <a:xfrm>
                    <a:off x="7500958" y="5141464"/>
                    <a:ext cx="1357322" cy="642950"/>
                  </a:xfrm>
                  <a:prstGeom prst="flowChartProcess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ru-RU" b="1" dirty="0"/>
                      <a:t>Мбайт</a:t>
                    </a:r>
                  </a:p>
                </p:txBody>
              </p:sp>
              <p:sp>
                <p:nvSpPr>
                  <p:cNvPr id="30" name="Блок-схема: процесс 29"/>
                  <p:cNvSpPr/>
                  <p:nvPr/>
                </p:nvSpPr>
                <p:spPr>
                  <a:xfrm>
                    <a:off x="357158" y="5143052"/>
                    <a:ext cx="1357322" cy="642949"/>
                  </a:xfrm>
                  <a:prstGeom prst="flowChartProcess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ru-RU" b="1" dirty="0"/>
                      <a:t>Бит</a:t>
                    </a:r>
                  </a:p>
                </p:txBody>
              </p:sp>
              <p:sp>
                <p:nvSpPr>
                  <p:cNvPr id="31" name="Блок-схема: процесс 30"/>
                  <p:cNvSpPr/>
                  <p:nvPr/>
                </p:nvSpPr>
                <p:spPr>
                  <a:xfrm>
                    <a:off x="2643174" y="5143052"/>
                    <a:ext cx="1357322" cy="642949"/>
                  </a:xfrm>
                  <a:prstGeom prst="flowChartProcess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ru-RU" b="1" dirty="0"/>
                      <a:t>Байт</a:t>
                    </a:r>
                  </a:p>
                </p:txBody>
              </p:sp>
            </p:grpSp>
            <p:grpSp>
              <p:nvGrpSpPr>
                <p:cNvPr id="20" name="Группа 14"/>
                <p:cNvGrpSpPr>
                  <a:grpSpLocks/>
                </p:cNvGrpSpPr>
                <p:nvPr/>
              </p:nvGrpSpPr>
              <p:grpSpPr bwMode="auto">
                <a:xfrm>
                  <a:off x="1304231" y="4641391"/>
                  <a:ext cx="6906998" cy="625925"/>
                  <a:chOff x="1304231" y="4641391"/>
                  <a:chExt cx="6906998" cy="625925"/>
                </a:xfrm>
              </p:grpSpPr>
              <p:sp>
                <p:nvSpPr>
                  <p:cNvPr id="25" name="Выгнутая вверх стрелка 24"/>
                  <p:cNvSpPr/>
                  <p:nvPr/>
                </p:nvSpPr>
                <p:spPr>
                  <a:xfrm>
                    <a:off x="3716332" y="4695367"/>
                    <a:ext cx="2141552" cy="571511"/>
                  </a:xfrm>
                  <a:prstGeom prst="curvedDownArrow">
                    <a:avLst/>
                  </a:prstGeom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anchor="ctr">
                    <a:scene3d>
                      <a:camera prst="orthographicFront"/>
                      <a:lightRig rig="soft" dir="tl">
                        <a:rot lat="0" lon="0" rev="0"/>
                      </a:lightRig>
                    </a:scene3d>
                    <a:sp3d contourW="25400" prstMaterial="matte">
                      <a:bevelT w="25400" h="55880" prst="artDeco"/>
                      <a:contourClr>
                        <a:schemeClr val="accent2">
                          <a:tint val="20000"/>
                        </a:schemeClr>
                      </a:contourClr>
                    </a:sp3d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b="1" spc="50">
                      <a:ln w="11430"/>
                      <a:gradFill>
                        <a:gsLst>
                          <a:gs pos="25000">
                            <a:schemeClr val="accent2">
                              <a:satMod val="155000"/>
                            </a:schemeClr>
                          </a:gs>
                          <a:gs pos="100000">
                            <a:schemeClr val="accent2">
                              <a:shade val="45000"/>
                              <a:satMod val="165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" name="Выгнутая вверх стрелка 25"/>
                  <p:cNvSpPr/>
                  <p:nvPr/>
                </p:nvSpPr>
                <p:spPr>
                  <a:xfrm>
                    <a:off x="1304902" y="4693779"/>
                    <a:ext cx="2143140" cy="571511"/>
                  </a:xfrm>
                  <a:prstGeom prst="curvedDownArrow">
                    <a:avLst/>
                  </a:prstGeom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anchor="ctr">
                    <a:scene3d>
                      <a:camera prst="orthographicFront"/>
                      <a:lightRig rig="soft" dir="tl">
                        <a:rot lat="0" lon="0" rev="0"/>
                      </a:lightRig>
                    </a:scene3d>
                    <a:sp3d contourW="25400" prstMaterial="matte">
                      <a:bevelT w="25400" h="55880" prst="artDeco"/>
                      <a:contourClr>
                        <a:schemeClr val="accent2">
                          <a:tint val="20000"/>
                        </a:schemeClr>
                      </a:contourClr>
                    </a:sp3d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b="1" spc="50">
                      <a:ln w="11430"/>
                      <a:gradFill>
                        <a:gsLst>
                          <a:gs pos="25000">
                            <a:schemeClr val="accent2">
                              <a:satMod val="155000"/>
                            </a:schemeClr>
                          </a:gs>
                          <a:gs pos="100000">
                            <a:schemeClr val="accent2">
                              <a:shade val="45000"/>
                              <a:satMod val="165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" name="Выгнутая вверх стрелка 26"/>
                  <p:cNvSpPr/>
                  <p:nvPr/>
                </p:nvSpPr>
                <p:spPr>
                  <a:xfrm>
                    <a:off x="6067436" y="4641391"/>
                    <a:ext cx="2143140" cy="571511"/>
                  </a:xfrm>
                  <a:prstGeom prst="curvedDownArrow">
                    <a:avLst/>
                  </a:prstGeom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anchor="ctr">
                    <a:scene3d>
                      <a:camera prst="orthographicFront"/>
                      <a:lightRig rig="soft" dir="tl">
                        <a:rot lat="0" lon="0" rev="0"/>
                      </a:lightRig>
                    </a:scene3d>
                    <a:sp3d contourW="25400" prstMaterial="matte">
                      <a:bevelT w="25400" h="55880" prst="artDeco"/>
                      <a:contourClr>
                        <a:schemeClr val="accent2">
                          <a:tint val="20000"/>
                        </a:schemeClr>
                      </a:contourClr>
                    </a:sp3d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b="1" spc="50">
                      <a:ln w="11430"/>
                      <a:gradFill>
                        <a:gsLst>
                          <a:gs pos="25000">
                            <a:schemeClr val="accent2">
                              <a:satMod val="155000"/>
                            </a:schemeClr>
                          </a:gs>
                          <a:gs pos="100000">
                            <a:schemeClr val="accent2">
                              <a:shade val="45000"/>
                              <a:satMod val="165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21" name="Группа 15"/>
                <p:cNvGrpSpPr>
                  <a:grpSpLocks/>
                </p:cNvGrpSpPr>
                <p:nvPr/>
              </p:nvGrpSpPr>
              <p:grpSpPr bwMode="auto">
                <a:xfrm flipH="1" flipV="1">
                  <a:off x="1142976" y="6000768"/>
                  <a:ext cx="7072361" cy="588521"/>
                  <a:chOff x="1304231" y="4641391"/>
                  <a:chExt cx="6906998" cy="625925"/>
                </a:xfrm>
              </p:grpSpPr>
              <p:sp>
                <p:nvSpPr>
                  <p:cNvPr id="22" name="Выгнутая вверх стрелка 21"/>
                  <p:cNvSpPr/>
                  <p:nvPr/>
                </p:nvSpPr>
                <p:spPr>
                  <a:xfrm>
                    <a:off x="3715090" y="4695421"/>
                    <a:ext cx="2144193" cy="572376"/>
                  </a:xfrm>
                  <a:prstGeom prst="curvedDownArrow">
                    <a:avLst/>
                  </a:prstGeom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anchor="ctr">
                    <a:scene3d>
                      <a:camera prst="orthographicFront"/>
                      <a:lightRig rig="soft" dir="tl">
                        <a:rot lat="0" lon="0" rev="0"/>
                      </a:lightRig>
                    </a:scene3d>
                    <a:sp3d contourW="25400" prstMaterial="matte">
                      <a:bevelT w="25400" h="55880" prst="artDeco"/>
                      <a:contourClr>
                        <a:schemeClr val="accent2">
                          <a:tint val="20000"/>
                        </a:schemeClr>
                      </a:contourClr>
                    </a:sp3d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b="1" spc="50">
                      <a:ln w="11430"/>
                      <a:gradFill>
                        <a:gsLst>
                          <a:gs pos="25000">
                            <a:schemeClr val="accent2">
                              <a:satMod val="155000"/>
                            </a:schemeClr>
                          </a:gs>
                          <a:gs pos="100000">
                            <a:schemeClr val="accent2">
                              <a:shade val="45000"/>
                              <a:satMod val="165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3" name="Выгнутая вверх стрелка 22"/>
                  <p:cNvSpPr/>
                  <p:nvPr/>
                </p:nvSpPr>
                <p:spPr>
                  <a:xfrm>
                    <a:off x="1304229" y="4693732"/>
                    <a:ext cx="2142643" cy="572377"/>
                  </a:xfrm>
                  <a:prstGeom prst="curvedDownArrow">
                    <a:avLst/>
                  </a:prstGeom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anchor="ctr">
                    <a:scene3d>
                      <a:camera prst="orthographicFront"/>
                      <a:lightRig rig="soft" dir="tl">
                        <a:rot lat="0" lon="0" rev="0"/>
                      </a:lightRig>
                    </a:scene3d>
                    <a:sp3d contourW="25400" prstMaterial="matte">
                      <a:bevelT w="25400" h="55880" prst="artDeco"/>
                      <a:contourClr>
                        <a:schemeClr val="accent2">
                          <a:tint val="20000"/>
                        </a:schemeClr>
                      </a:contourClr>
                    </a:sp3d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b="1" spc="50">
                      <a:ln w="11430"/>
                      <a:gradFill>
                        <a:gsLst>
                          <a:gs pos="25000">
                            <a:schemeClr val="accent2">
                              <a:satMod val="155000"/>
                            </a:schemeClr>
                          </a:gs>
                          <a:gs pos="100000">
                            <a:schemeClr val="accent2">
                              <a:shade val="45000"/>
                              <a:satMod val="165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4" name="Выгнутая вверх стрелка 23"/>
                  <p:cNvSpPr/>
                  <p:nvPr/>
                </p:nvSpPr>
                <p:spPr>
                  <a:xfrm>
                    <a:off x="6068586" y="4641391"/>
                    <a:ext cx="2142643" cy="572376"/>
                  </a:xfrm>
                  <a:prstGeom prst="curvedDownArrow">
                    <a:avLst/>
                  </a:prstGeom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anchor="ctr">
                    <a:scene3d>
                      <a:camera prst="orthographicFront"/>
                      <a:lightRig rig="soft" dir="tl">
                        <a:rot lat="0" lon="0" rev="0"/>
                      </a:lightRig>
                    </a:scene3d>
                    <a:sp3d contourW="25400" prstMaterial="matte">
                      <a:bevelT w="25400" h="55880" prst="artDeco"/>
                      <a:contourClr>
                        <a:schemeClr val="accent2">
                          <a:tint val="20000"/>
                        </a:schemeClr>
                      </a:contourClr>
                    </a:sp3d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b="1" spc="50">
                      <a:ln w="11430"/>
                      <a:gradFill>
                        <a:gsLst>
                          <a:gs pos="25000">
                            <a:schemeClr val="accent2">
                              <a:satMod val="155000"/>
                            </a:schemeClr>
                          </a:gs>
                          <a:gs pos="100000">
                            <a:schemeClr val="accent2">
                              <a:shade val="45000"/>
                              <a:satMod val="165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sp>
            <p:nvSpPr>
              <p:cNvPr id="16" name="TextBox 20"/>
              <p:cNvSpPr txBox="1">
                <a:spLocks noChangeArrowheads="1"/>
              </p:cNvSpPr>
              <p:nvPr/>
            </p:nvSpPr>
            <p:spPr bwMode="auto">
              <a:xfrm>
                <a:off x="1928794" y="4857760"/>
                <a:ext cx="64294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9pPr>
              </a:lstStyle>
              <a:p>
                <a:pPr algn="ctr"/>
                <a:r>
                  <a:rPr lang="ru-RU" altLang="ru-RU" b="1"/>
                  <a:t>÷8</a:t>
                </a:r>
              </a:p>
            </p:txBody>
          </p:sp>
          <p:sp>
            <p:nvSpPr>
              <p:cNvPr id="17" name="TextBox 21"/>
              <p:cNvSpPr txBox="1">
                <a:spLocks noChangeArrowheads="1"/>
              </p:cNvSpPr>
              <p:nvPr/>
            </p:nvSpPr>
            <p:spPr bwMode="auto">
              <a:xfrm>
                <a:off x="6500826" y="4786322"/>
                <a:ext cx="121444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9pPr>
              </a:lstStyle>
              <a:p>
                <a:pPr algn="ctr"/>
                <a:r>
                  <a:rPr lang="ru-RU" altLang="ru-RU" b="1"/>
                  <a:t>÷1024</a:t>
                </a:r>
              </a:p>
            </p:txBody>
          </p:sp>
          <p:sp>
            <p:nvSpPr>
              <p:cNvPr id="18" name="TextBox 22"/>
              <p:cNvSpPr txBox="1">
                <a:spLocks noChangeArrowheads="1"/>
              </p:cNvSpPr>
              <p:nvPr/>
            </p:nvSpPr>
            <p:spPr bwMode="auto">
              <a:xfrm>
                <a:off x="4143372" y="4786322"/>
                <a:ext cx="10715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itchFamily="34" charset="0"/>
                  </a:defRPr>
                </a:lvl9pPr>
              </a:lstStyle>
              <a:p>
                <a:pPr algn="ctr"/>
                <a:r>
                  <a:rPr lang="ru-RU" altLang="ru-RU" b="1"/>
                  <a:t>÷1024</a:t>
                </a:r>
              </a:p>
            </p:txBody>
          </p:sp>
        </p:grpSp>
        <p:sp>
          <p:nvSpPr>
            <p:cNvPr id="12" name="TextBox 24"/>
            <p:cNvSpPr txBox="1">
              <a:spLocks noChangeArrowheads="1"/>
            </p:cNvSpPr>
            <p:nvPr/>
          </p:nvSpPr>
          <p:spPr bwMode="auto">
            <a:xfrm>
              <a:off x="6500826" y="5929330"/>
              <a:ext cx="10715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/>
              <a:r>
                <a:rPr lang="ru-RU" altLang="ru-RU" b="1"/>
                <a:t>*1024</a:t>
              </a:r>
            </a:p>
          </p:txBody>
        </p:sp>
        <p:sp>
          <p:nvSpPr>
            <p:cNvPr id="13" name="TextBox 25"/>
            <p:cNvSpPr txBox="1">
              <a:spLocks noChangeArrowheads="1"/>
            </p:cNvSpPr>
            <p:nvPr/>
          </p:nvSpPr>
          <p:spPr bwMode="auto">
            <a:xfrm>
              <a:off x="4143372" y="5929330"/>
              <a:ext cx="9286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/>
              <a:r>
                <a:rPr lang="ru-RU" altLang="ru-RU" b="1"/>
                <a:t>*1024</a:t>
              </a:r>
            </a:p>
          </p:txBody>
        </p:sp>
        <p:sp>
          <p:nvSpPr>
            <p:cNvPr id="14" name="TextBox 26"/>
            <p:cNvSpPr txBox="1">
              <a:spLocks noChangeArrowheads="1"/>
            </p:cNvSpPr>
            <p:nvPr/>
          </p:nvSpPr>
          <p:spPr bwMode="auto">
            <a:xfrm>
              <a:off x="1857356" y="6072206"/>
              <a:ext cx="6429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/>
              <a:r>
                <a:rPr lang="ru-RU" altLang="ru-RU" b="1"/>
                <a:t>*8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39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your-homeschool.ru/wp-content/uploads/2015/10/mzl.elcunid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0459" y="211668"/>
            <a:ext cx="5763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Разбор типовых заданий</a:t>
            </a:r>
          </a:p>
        </p:txBody>
      </p:sp>
      <p:pic>
        <p:nvPicPr>
          <p:cNvPr id="6" name="Picture 2" descr="http://gam72.ru/images/1432899416-41561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78" y="6287264"/>
            <a:ext cx="788023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.softicons.com/download/art-icons/yuuyake-icons-by-dunedhel/png/512/Icha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60" y="6313177"/>
            <a:ext cx="479315" cy="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одержимое 1"/>
          <p:cNvSpPr>
            <a:spLocks noGrp="1"/>
          </p:cNvSpPr>
          <p:nvPr>
            <p:ph idx="1"/>
          </p:nvPr>
        </p:nvSpPr>
        <p:spPr>
          <a:xfrm>
            <a:off x="142875" y="1071563"/>
            <a:ext cx="8858250" cy="5214937"/>
          </a:xfrm>
        </p:spPr>
        <p:txBody>
          <a:bodyPr/>
          <a:lstStyle/>
          <a:p>
            <a:pPr algn="just">
              <a:buFont typeface="Wingdings 3" pitchFamily="18" charset="2"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Candara" pitchFamily="34" charset="0"/>
              </a:rPr>
              <a:t>1. В одной из кодировок </a:t>
            </a:r>
            <a:r>
              <a:rPr lang="ru-RU" altLang="ru-RU" sz="2400" dirty="0" err="1" smtClean="0">
                <a:solidFill>
                  <a:srgbClr val="002060"/>
                </a:solidFill>
                <a:latin typeface="Candara" pitchFamily="34" charset="0"/>
              </a:rPr>
              <a:t>Unicode</a:t>
            </a:r>
            <a:r>
              <a:rPr lang="ru-RU" altLang="ru-RU" sz="2400" dirty="0" smtClean="0">
                <a:solidFill>
                  <a:srgbClr val="002060"/>
                </a:solidFill>
                <a:latin typeface="Candara" pitchFamily="34" charset="0"/>
              </a:rPr>
              <a:t> каждый символ кодируется 16 битами. Определите размер следующего предложения в </a:t>
            </a:r>
          </a:p>
          <a:p>
            <a:pPr algn="just">
              <a:buFont typeface="Wingdings 3" pitchFamily="18" charset="2"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Candara" pitchFamily="34" charset="0"/>
              </a:rPr>
              <a:t>данной кодировке.</a:t>
            </a:r>
          </a:p>
          <a:p>
            <a:pPr algn="just">
              <a:buFont typeface="Wingdings 3" pitchFamily="18" charset="2"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Candara" pitchFamily="34" charset="0"/>
              </a:rPr>
              <a:t>Я к вам пишу – чего же боле? Что я могу ещё сказать?</a:t>
            </a:r>
            <a:endParaRPr lang="ru-RU" altLang="ru-RU" sz="2400" dirty="0" smtClean="0">
              <a:solidFill>
                <a:srgbClr val="002060"/>
              </a:solidFill>
              <a:latin typeface="Candara" pitchFamily="34" charset="0"/>
            </a:endParaRPr>
          </a:p>
          <a:p>
            <a:pPr algn="just">
              <a:buFont typeface="Wingdings 3" pitchFamily="18" charset="2"/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Candara" pitchFamily="34" charset="0"/>
              </a:rPr>
              <a:t>1) 52 байт	2) 832 бит	3) 416 байт	4) 104 бит</a:t>
            </a:r>
          </a:p>
          <a:p>
            <a:pPr algn="just">
              <a:buFont typeface="Wingdings 3" pitchFamily="18" charset="2"/>
              <a:buNone/>
            </a:pPr>
            <a:r>
              <a:rPr lang="ru-RU" altLang="ru-RU" u="sng" dirty="0" smtClean="0">
                <a:solidFill>
                  <a:srgbClr val="0070C0"/>
                </a:solidFill>
                <a:latin typeface="Candara" pitchFamily="34" charset="0"/>
              </a:rPr>
              <a:t>Решение:</a:t>
            </a:r>
          </a:p>
          <a:p>
            <a:pPr algn="just">
              <a:buFont typeface="Wingdings 3" pitchFamily="18" charset="2"/>
              <a:buNone/>
            </a:pPr>
            <a:r>
              <a:rPr lang="ru-RU" altLang="ru-RU" dirty="0" smtClean="0">
                <a:latin typeface="Candara" pitchFamily="34" charset="0"/>
              </a:rPr>
              <a:t>Не забывая о том, что пробелы и знаки препинания тоже символы, считаем </a:t>
            </a:r>
          </a:p>
          <a:p>
            <a:pPr algn="just">
              <a:buFont typeface="Wingdings 3" pitchFamily="18" charset="2"/>
              <a:buNone/>
            </a:pPr>
            <a:r>
              <a:rPr lang="ru-RU" altLang="ru-RU" dirty="0" smtClean="0">
                <a:latin typeface="Candara" pitchFamily="34" charset="0"/>
              </a:rPr>
              <a:t>количество символов в предложении: К=52, по условию, </a:t>
            </a:r>
            <a:r>
              <a:rPr lang="en-US" altLang="ru-RU" dirty="0" err="1" smtClean="0">
                <a:latin typeface="Candara" pitchFamily="34" charset="0"/>
              </a:rPr>
              <a:t>i</a:t>
            </a:r>
            <a:r>
              <a:rPr lang="en-US" altLang="ru-RU" dirty="0" smtClean="0">
                <a:latin typeface="Candara" pitchFamily="34" charset="0"/>
              </a:rPr>
              <a:t>=16</a:t>
            </a:r>
            <a:r>
              <a:rPr lang="ru-RU" altLang="ru-RU" dirty="0" smtClean="0">
                <a:latin typeface="Candara" pitchFamily="34" charset="0"/>
              </a:rPr>
              <a:t>бит, тогда по </a:t>
            </a:r>
          </a:p>
          <a:p>
            <a:pPr algn="just">
              <a:buFont typeface="Wingdings 3" pitchFamily="18" charset="2"/>
              <a:buNone/>
            </a:pPr>
            <a:r>
              <a:rPr lang="ru-RU" altLang="ru-RU" dirty="0" smtClean="0">
                <a:latin typeface="Candara" pitchFamily="34" charset="0"/>
              </a:rPr>
              <a:t>формуле </a:t>
            </a:r>
            <a:r>
              <a:rPr lang="en-US" altLang="ru-RU" dirty="0" smtClean="0">
                <a:latin typeface="Candara" pitchFamily="34" charset="0"/>
              </a:rPr>
              <a:t>I=K*</a:t>
            </a:r>
            <a:r>
              <a:rPr lang="en-US" altLang="ru-RU" dirty="0" err="1" smtClean="0">
                <a:latin typeface="Candara" pitchFamily="34" charset="0"/>
              </a:rPr>
              <a:t>i</a:t>
            </a:r>
            <a:r>
              <a:rPr lang="ru-RU" altLang="ru-RU" dirty="0" smtClean="0">
                <a:latin typeface="Candara" pitchFamily="34" charset="0"/>
              </a:rPr>
              <a:t>, получаем </a:t>
            </a:r>
            <a:r>
              <a:rPr lang="en-US" altLang="ru-RU" dirty="0" smtClean="0">
                <a:latin typeface="Candara" pitchFamily="34" charset="0"/>
              </a:rPr>
              <a:t>52*16 </a:t>
            </a:r>
            <a:r>
              <a:rPr lang="ru-RU" altLang="ru-RU" dirty="0" smtClean="0">
                <a:latin typeface="Candara" pitchFamily="34" charset="0"/>
              </a:rPr>
              <a:t>бит=832 бита.</a:t>
            </a:r>
          </a:p>
          <a:p>
            <a:pPr algn="just">
              <a:buFont typeface="Wingdings 3" pitchFamily="18" charset="2"/>
              <a:buNone/>
            </a:pPr>
            <a:r>
              <a:rPr lang="ru-RU" altLang="ru-RU" u="sng" dirty="0" smtClean="0">
                <a:solidFill>
                  <a:srgbClr val="0070C0"/>
                </a:solidFill>
                <a:latin typeface="Candara" pitchFamily="34" charset="0"/>
              </a:rPr>
              <a:t>Ответ:2 </a:t>
            </a:r>
          </a:p>
          <a:p>
            <a:pPr algn="just">
              <a:buFont typeface="Wingdings 3" pitchFamily="18" charset="2"/>
              <a:buNone/>
            </a:pPr>
            <a:endParaRPr lang="ru-RU" altLang="ru-RU" dirty="0" smtClean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41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2771</Words>
  <Application>Microsoft Office PowerPoint</Application>
  <PresentationFormat>Экран (4:3)</PresentationFormat>
  <Paragraphs>705</Paragraphs>
  <Slides>79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79</vt:i4>
      </vt:variant>
    </vt:vector>
  </HeadingPairs>
  <TitlesOfParts>
    <vt:vector size="81" baseType="lpstr">
      <vt:lpstr>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Grei7</cp:lastModifiedBy>
  <cp:revision>81</cp:revision>
  <dcterms:created xsi:type="dcterms:W3CDTF">2014-04-01T16:35:38Z</dcterms:created>
  <dcterms:modified xsi:type="dcterms:W3CDTF">2016-10-18T11:49:24Z</dcterms:modified>
</cp:coreProperties>
</file>