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CC00"/>
    <a:srgbClr val="D8DD97"/>
    <a:srgbClr val="C4CC62"/>
    <a:srgbClr val="76C2F0"/>
    <a:srgbClr val="0000DA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5621" autoAdjust="0"/>
    <p:restoredTop sz="94660" autoAdjust="0"/>
  </p:normalViewPr>
  <p:slideViewPr>
    <p:cSldViewPr>
      <p:cViewPr varScale="1">
        <p:scale>
          <a:sx n="83" d="100"/>
          <a:sy n="83" d="100"/>
        </p:scale>
        <p:origin x="-7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3BE65-437B-4429-A115-6B73DACA9FE9}" type="doc">
      <dgm:prSet loTypeId="urn:microsoft.com/office/officeart/2005/8/layout/hierarchy2" loCatId="hierarchy" qsTypeId="urn:microsoft.com/office/officeart/2005/8/quickstyle/3d4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16DEB33-D444-4D6E-8450-5B0C60C429B8}">
      <dgm:prSet phldrT="[Текст]" custT="1"/>
      <dgm:spPr/>
      <dgm:t>
        <a:bodyPr/>
        <a:lstStyle/>
        <a:p>
          <a:r>
            <a:rPr lang="ru-RU" sz="2000" b="1" dirty="0" smtClean="0">
              <a:latin typeface="Calibri" pitchFamily="34" charset="0"/>
              <a:cs typeface="Times New Roman" pitchFamily="18" charset="0"/>
            </a:rPr>
            <a:t>«Наша новая школа»  </a:t>
          </a:r>
          <a:r>
            <a:rPr lang="ru-RU" sz="2000" b="0" dirty="0" smtClean="0">
              <a:latin typeface="Calibri" pitchFamily="34" charset="0"/>
              <a:cs typeface="Times New Roman" pitchFamily="18" charset="0"/>
            </a:rPr>
            <a:t>включает в себя направления в которых должны произойти существенные изменения: </a:t>
          </a:r>
          <a:endParaRPr lang="ru-RU" sz="2000" b="0" dirty="0">
            <a:latin typeface="Calibri" pitchFamily="34" charset="0"/>
          </a:endParaRPr>
        </a:p>
      </dgm:t>
    </dgm:pt>
    <dgm:pt modelId="{175882E3-A730-44B2-8657-2CB3BB2C95A2}" type="parTrans" cxnId="{C180AA3B-270A-411D-8E5F-1465CA193639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026163D6-F302-4AF4-ABF2-D2BD170A7A48}" type="sibTrans" cxnId="{C180AA3B-270A-411D-8E5F-1465CA193639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1CD03175-871F-4194-846E-3DE2C21C82FC}">
      <dgm:prSet phldrT="[Текст]" custT="1"/>
      <dgm:spPr/>
      <dgm:t>
        <a:bodyPr/>
        <a:lstStyle/>
        <a:p>
          <a:pPr indent="457200" algn="l"/>
          <a:r>
            <a:rPr lang="ru-RU" sz="2000" b="1" dirty="0" smtClean="0">
              <a:latin typeface="Calibri" pitchFamily="34" charset="0"/>
              <a:cs typeface="Times New Roman" pitchFamily="18" charset="0"/>
            </a:rPr>
            <a:t>Обновление образовательных стандартов</a:t>
          </a:r>
          <a:endParaRPr lang="ru-RU" sz="2000" dirty="0">
            <a:latin typeface="Calibri" pitchFamily="34" charset="0"/>
          </a:endParaRPr>
        </a:p>
      </dgm:t>
    </dgm:pt>
    <dgm:pt modelId="{406E69CF-218C-4168-8D94-D383A44988A2}" type="parTrans" cxnId="{193D6CEC-DD7A-4999-BA92-05F9A9C9D6CC}">
      <dgm:prSet custT="1"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89D0DD97-1D18-4A7C-AB2C-8337A38EFE88}" type="sibTrans" cxnId="{193D6CEC-DD7A-4999-BA92-05F9A9C9D6CC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F024C264-8003-415B-978D-8C17CAA14083}">
      <dgm:prSet phldrT="[Текст]" custT="1"/>
      <dgm:spPr/>
      <dgm:t>
        <a:bodyPr/>
        <a:lstStyle/>
        <a:p>
          <a:pPr indent="457200" algn="l"/>
          <a:r>
            <a:rPr lang="ru-RU" sz="2000" b="1" dirty="0" smtClean="0">
              <a:latin typeface="Calibri" pitchFamily="34" charset="0"/>
              <a:cs typeface="Times New Roman" pitchFamily="18" charset="0"/>
            </a:rPr>
            <a:t>Система поддержки талантливых детей</a:t>
          </a:r>
          <a:endParaRPr lang="ru-RU" sz="2000" dirty="0">
            <a:latin typeface="Calibri" pitchFamily="34" charset="0"/>
          </a:endParaRPr>
        </a:p>
      </dgm:t>
    </dgm:pt>
    <dgm:pt modelId="{A38A7F11-0225-486A-BC89-618568874139}" type="parTrans" cxnId="{5445CF15-DAD3-43EB-B1ED-E88520D4D5D1}">
      <dgm:prSet custT="1"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0DAEC060-A54F-406C-8E17-6D714DA3FD13}" type="sibTrans" cxnId="{5445CF15-DAD3-43EB-B1ED-E88520D4D5D1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6E7AEA13-0F5A-446C-AF9A-0CA262CF5499}">
      <dgm:prSet phldrT="[Текст]" custT="1"/>
      <dgm:spPr/>
      <dgm:t>
        <a:bodyPr/>
        <a:lstStyle/>
        <a:p>
          <a:pPr indent="457200" algn="l"/>
          <a:r>
            <a:rPr lang="ru-RU" sz="2000" b="1" dirty="0" smtClean="0">
              <a:latin typeface="Calibri" pitchFamily="34" charset="0"/>
              <a:cs typeface="Times New Roman" pitchFamily="18" charset="0"/>
            </a:rPr>
            <a:t>Развитие учительского потенциала</a:t>
          </a:r>
          <a:endParaRPr lang="ru-RU" sz="2000" dirty="0">
            <a:latin typeface="Calibri" pitchFamily="34" charset="0"/>
          </a:endParaRPr>
        </a:p>
      </dgm:t>
    </dgm:pt>
    <dgm:pt modelId="{97813BE1-C607-435B-8D6F-54560A5A4B86}" type="parTrans" cxnId="{2EE0396E-F63F-4227-9C94-F61E31EB2C45}">
      <dgm:prSet custT="1"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FA0477E9-E0F0-488B-ACD2-63ED7AA4CE5E}" type="sibTrans" cxnId="{2EE0396E-F63F-4227-9C94-F61E31EB2C45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9D8FD353-6B55-4631-A9D1-553863AF1B0D}">
      <dgm:prSet phldrT="[Текст]" custT="1"/>
      <dgm:spPr/>
      <dgm:t>
        <a:bodyPr/>
        <a:lstStyle/>
        <a:p>
          <a:pPr indent="457200" algn="l"/>
          <a:r>
            <a:rPr lang="ru-RU" sz="2000" b="1" dirty="0" smtClean="0">
              <a:latin typeface="Calibri" pitchFamily="34" charset="0"/>
              <a:cs typeface="Times New Roman" pitchFamily="18" charset="0"/>
            </a:rPr>
            <a:t>Современная школьная инфраструктура</a:t>
          </a:r>
          <a:endParaRPr lang="ru-RU" sz="2000" dirty="0">
            <a:latin typeface="Calibri" pitchFamily="34" charset="0"/>
          </a:endParaRPr>
        </a:p>
      </dgm:t>
    </dgm:pt>
    <dgm:pt modelId="{11BB4A18-133C-4387-9231-D0587B6BDDFA}" type="parTrans" cxnId="{FA4303F8-94F3-4FF5-9B56-E26364C151F1}">
      <dgm:prSet custT="1"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682E4E79-6E86-4C74-A7FB-F91BCDAC5F6F}" type="sibTrans" cxnId="{FA4303F8-94F3-4FF5-9B56-E26364C151F1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DA66FC8D-EF73-445C-A02B-972FA0E84CC3}">
      <dgm:prSet phldrT="[Текст]" custT="1"/>
      <dgm:spPr/>
      <dgm:t>
        <a:bodyPr/>
        <a:lstStyle/>
        <a:p>
          <a:pPr indent="457200" algn="l"/>
          <a:r>
            <a:rPr lang="ru-RU" sz="2000" b="1" dirty="0" smtClean="0">
              <a:latin typeface="Calibri" pitchFamily="34" charset="0"/>
              <a:cs typeface="Times New Roman" pitchFamily="18" charset="0"/>
            </a:rPr>
            <a:t>Здоровье школьников</a:t>
          </a:r>
          <a:endParaRPr lang="ru-RU" sz="2000" dirty="0">
            <a:latin typeface="Calibri" pitchFamily="34" charset="0"/>
          </a:endParaRPr>
        </a:p>
      </dgm:t>
    </dgm:pt>
    <dgm:pt modelId="{06A9E0A6-E096-4B58-AF6A-BC3ECE39323C}" type="parTrans" cxnId="{AA3382EB-73A5-4511-950F-79122C0C8385}">
      <dgm:prSet custT="1"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091B2CA7-44E2-4ED7-9CBA-B24FF8F1FE2D}" type="sibTrans" cxnId="{AA3382EB-73A5-4511-950F-79122C0C8385}">
      <dgm:prSet/>
      <dgm:spPr/>
      <dgm:t>
        <a:bodyPr/>
        <a:lstStyle/>
        <a:p>
          <a:endParaRPr lang="ru-RU" sz="2000">
            <a:latin typeface="Calibri" pitchFamily="34" charset="0"/>
          </a:endParaRPr>
        </a:p>
      </dgm:t>
    </dgm:pt>
    <dgm:pt modelId="{50772B4B-C361-459C-993D-87D88C102C33}" type="pres">
      <dgm:prSet presAssocID="{FC43BE65-437B-4429-A115-6B73DACA9F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D65086-649F-45F8-8B27-BB64FED6C9F9}" type="pres">
      <dgm:prSet presAssocID="{D16DEB33-D444-4D6E-8450-5B0C60C429B8}" presName="root1" presStyleCnt="0"/>
      <dgm:spPr/>
    </dgm:pt>
    <dgm:pt modelId="{38E39C31-CFF4-4365-8480-BE6EA06BD083}" type="pres">
      <dgm:prSet presAssocID="{D16DEB33-D444-4D6E-8450-5B0C60C429B8}" presName="LevelOneTextNode" presStyleLbl="node0" presStyleIdx="0" presStyleCnt="1" custScaleX="175558" custScaleY="3830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F37D2F-352F-4685-A7B8-56E522203759}" type="pres">
      <dgm:prSet presAssocID="{D16DEB33-D444-4D6E-8450-5B0C60C429B8}" presName="level2hierChild" presStyleCnt="0"/>
      <dgm:spPr/>
    </dgm:pt>
    <dgm:pt modelId="{5ADDF8F6-1133-4EA4-BB89-BD1EE664FE64}" type="pres">
      <dgm:prSet presAssocID="{406E69CF-218C-4168-8D94-D383A44988A2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7E6B1F7A-4735-470C-A793-C780C3A9A065}" type="pres">
      <dgm:prSet presAssocID="{406E69CF-218C-4168-8D94-D383A44988A2}" presName="connTx" presStyleLbl="parChTrans1D2" presStyleIdx="0" presStyleCnt="5"/>
      <dgm:spPr/>
      <dgm:t>
        <a:bodyPr/>
        <a:lstStyle/>
        <a:p>
          <a:endParaRPr lang="ru-RU"/>
        </a:p>
      </dgm:t>
    </dgm:pt>
    <dgm:pt modelId="{6F522A06-CDBD-4100-A30E-BCE79F401BD4}" type="pres">
      <dgm:prSet presAssocID="{1CD03175-871F-4194-846E-3DE2C21C82FC}" presName="root2" presStyleCnt="0"/>
      <dgm:spPr/>
    </dgm:pt>
    <dgm:pt modelId="{F173B2A3-CE7D-4486-9112-771D9EDCB69E}" type="pres">
      <dgm:prSet presAssocID="{1CD03175-871F-4194-846E-3DE2C21C82FC}" presName="LevelTwoTextNode" presStyleLbl="node2" presStyleIdx="0" presStyleCnt="5" custScaleX="372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B0F3FC-2583-41A1-AF44-06EC47904705}" type="pres">
      <dgm:prSet presAssocID="{1CD03175-871F-4194-846E-3DE2C21C82FC}" presName="level3hierChild" presStyleCnt="0"/>
      <dgm:spPr/>
    </dgm:pt>
    <dgm:pt modelId="{D76FD3E8-3B8D-430C-814C-0F7ACF0F2DCD}" type="pres">
      <dgm:prSet presAssocID="{A38A7F11-0225-486A-BC89-618568874139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2A7DA092-9D1F-4B2C-80C8-8BD7310F29FB}" type="pres">
      <dgm:prSet presAssocID="{A38A7F11-0225-486A-BC89-618568874139}" presName="connTx" presStyleLbl="parChTrans1D2" presStyleIdx="1" presStyleCnt="5"/>
      <dgm:spPr/>
      <dgm:t>
        <a:bodyPr/>
        <a:lstStyle/>
        <a:p>
          <a:endParaRPr lang="ru-RU"/>
        </a:p>
      </dgm:t>
    </dgm:pt>
    <dgm:pt modelId="{5B27347A-BACE-405F-908B-B857B7D59953}" type="pres">
      <dgm:prSet presAssocID="{F024C264-8003-415B-978D-8C17CAA14083}" presName="root2" presStyleCnt="0"/>
      <dgm:spPr/>
    </dgm:pt>
    <dgm:pt modelId="{329EF194-719A-48CF-B9F2-7CAC8948491F}" type="pres">
      <dgm:prSet presAssocID="{F024C264-8003-415B-978D-8C17CAA14083}" presName="LevelTwoTextNode" presStyleLbl="node2" presStyleIdx="1" presStyleCnt="5" custScaleX="372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115AA-75BA-48DA-A31A-627583996AF7}" type="pres">
      <dgm:prSet presAssocID="{F024C264-8003-415B-978D-8C17CAA14083}" presName="level3hierChild" presStyleCnt="0"/>
      <dgm:spPr/>
    </dgm:pt>
    <dgm:pt modelId="{13424731-A536-4A74-9EE2-899A95975F6E}" type="pres">
      <dgm:prSet presAssocID="{97813BE1-C607-435B-8D6F-54560A5A4B86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B3ED6489-D8EA-4D70-B2DC-8A871FC1CB35}" type="pres">
      <dgm:prSet presAssocID="{97813BE1-C607-435B-8D6F-54560A5A4B86}" presName="connTx" presStyleLbl="parChTrans1D2" presStyleIdx="2" presStyleCnt="5"/>
      <dgm:spPr/>
      <dgm:t>
        <a:bodyPr/>
        <a:lstStyle/>
        <a:p>
          <a:endParaRPr lang="ru-RU"/>
        </a:p>
      </dgm:t>
    </dgm:pt>
    <dgm:pt modelId="{FAE03344-CF8E-4FD7-B7F8-F736400690A1}" type="pres">
      <dgm:prSet presAssocID="{6E7AEA13-0F5A-446C-AF9A-0CA262CF5499}" presName="root2" presStyleCnt="0"/>
      <dgm:spPr/>
    </dgm:pt>
    <dgm:pt modelId="{2B40952E-C514-44E5-A5B5-73F1EC812B79}" type="pres">
      <dgm:prSet presAssocID="{6E7AEA13-0F5A-446C-AF9A-0CA262CF5499}" presName="LevelTwoTextNode" presStyleLbl="node2" presStyleIdx="2" presStyleCnt="5" custScaleX="372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86B23F-CA46-4E25-AB66-8E9C4C97D7EC}" type="pres">
      <dgm:prSet presAssocID="{6E7AEA13-0F5A-446C-AF9A-0CA262CF5499}" presName="level3hierChild" presStyleCnt="0"/>
      <dgm:spPr/>
    </dgm:pt>
    <dgm:pt modelId="{81052EE0-24C3-454F-B1BB-81BB31F7060D}" type="pres">
      <dgm:prSet presAssocID="{11BB4A18-133C-4387-9231-D0587B6BDDFA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A529187D-1588-4F64-9E66-1CD9D3FDE1BC}" type="pres">
      <dgm:prSet presAssocID="{11BB4A18-133C-4387-9231-D0587B6BDDFA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CB2F942-4A2B-4ABA-BF99-F0321166BDE6}" type="pres">
      <dgm:prSet presAssocID="{9D8FD353-6B55-4631-A9D1-553863AF1B0D}" presName="root2" presStyleCnt="0"/>
      <dgm:spPr/>
    </dgm:pt>
    <dgm:pt modelId="{205BB8F6-6A07-46B2-8378-7DE952295CD4}" type="pres">
      <dgm:prSet presAssocID="{9D8FD353-6B55-4631-A9D1-553863AF1B0D}" presName="LevelTwoTextNode" presStyleLbl="node2" presStyleIdx="3" presStyleCnt="5" custScaleX="372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096B81-CD8E-4D08-92A1-085947386AF5}" type="pres">
      <dgm:prSet presAssocID="{9D8FD353-6B55-4631-A9D1-553863AF1B0D}" presName="level3hierChild" presStyleCnt="0"/>
      <dgm:spPr/>
    </dgm:pt>
    <dgm:pt modelId="{4AF6808A-ADBE-486B-98CA-9718B3AB9782}" type="pres">
      <dgm:prSet presAssocID="{06A9E0A6-E096-4B58-AF6A-BC3ECE39323C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80375BA1-CF5F-4FBE-8B7C-76E15D22ABB2}" type="pres">
      <dgm:prSet presAssocID="{06A9E0A6-E096-4B58-AF6A-BC3ECE39323C}" presName="connTx" presStyleLbl="parChTrans1D2" presStyleIdx="4" presStyleCnt="5"/>
      <dgm:spPr/>
      <dgm:t>
        <a:bodyPr/>
        <a:lstStyle/>
        <a:p>
          <a:endParaRPr lang="ru-RU"/>
        </a:p>
      </dgm:t>
    </dgm:pt>
    <dgm:pt modelId="{B4E3F8B9-6F0A-47D3-ADEB-0207535AA08F}" type="pres">
      <dgm:prSet presAssocID="{DA66FC8D-EF73-445C-A02B-972FA0E84CC3}" presName="root2" presStyleCnt="0"/>
      <dgm:spPr/>
    </dgm:pt>
    <dgm:pt modelId="{5C97D2AD-1027-429C-B2DB-506154B32D28}" type="pres">
      <dgm:prSet presAssocID="{DA66FC8D-EF73-445C-A02B-972FA0E84CC3}" presName="LevelTwoTextNode" presStyleLbl="node2" presStyleIdx="4" presStyleCnt="5" custScaleX="372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7576BB-552C-4DB3-B5DF-5599D872C151}" type="pres">
      <dgm:prSet presAssocID="{DA66FC8D-EF73-445C-A02B-972FA0E84CC3}" presName="level3hierChild" presStyleCnt="0"/>
      <dgm:spPr/>
    </dgm:pt>
  </dgm:ptLst>
  <dgm:cxnLst>
    <dgm:cxn modelId="{F69BBF1C-DD34-4B08-90B7-5B5D40D3E6B4}" type="presOf" srcId="{406E69CF-218C-4168-8D94-D383A44988A2}" destId="{7E6B1F7A-4735-470C-A793-C780C3A9A065}" srcOrd="1" destOrd="0" presId="urn:microsoft.com/office/officeart/2005/8/layout/hierarchy2"/>
    <dgm:cxn modelId="{193D6CEC-DD7A-4999-BA92-05F9A9C9D6CC}" srcId="{D16DEB33-D444-4D6E-8450-5B0C60C429B8}" destId="{1CD03175-871F-4194-846E-3DE2C21C82FC}" srcOrd="0" destOrd="0" parTransId="{406E69CF-218C-4168-8D94-D383A44988A2}" sibTransId="{89D0DD97-1D18-4A7C-AB2C-8337A38EFE88}"/>
    <dgm:cxn modelId="{7D77E0F7-D2E4-4F36-B072-A312624E5D23}" type="presOf" srcId="{F024C264-8003-415B-978D-8C17CAA14083}" destId="{329EF194-719A-48CF-B9F2-7CAC8948491F}" srcOrd="0" destOrd="0" presId="urn:microsoft.com/office/officeart/2005/8/layout/hierarchy2"/>
    <dgm:cxn modelId="{B844B982-6FC3-42E0-9231-C4F50CEB4E63}" type="presOf" srcId="{06A9E0A6-E096-4B58-AF6A-BC3ECE39323C}" destId="{4AF6808A-ADBE-486B-98CA-9718B3AB9782}" srcOrd="0" destOrd="0" presId="urn:microsoft.com/office/officeart/2005/8/layout/hierarchy2"/>
    <dgm:cxn modelId="{2EE0396E-F63F-4227-9C94-F61E31EB2C45}" srcId="{D16DEB33-D444-4D6E-8450-5B0C60C429B8}" destId="{6E7AEA13-0F5A-446C-AF9A-0CA262CF5499}" srcOrd="2" destOrd="0" parTransId="{97813BE1-C607-435B-8D6F-54560A5A4B86}" sibTransId="{FA0477E9-E0F0-488B-ACD2-63ED7AA4CE5E}"/>
    <dgm:cxn modelId="{5445CF15-DAD3-43EB-B1ED-E88520D4D5D1}" srcId="{D16DEB33-D444-4D6E-8450-5B0C60C429B8}" destId="{F024C264-8003-415B-978D-8C17CAA14083}" srcOrd="1" destOrd="0" parTransId="{A38A7F11-0225-486A-BC89-618568874139}" sibTransId="{0DAEC060-A54F-406C-8E17-6D714DA3FD13}"/>
    <dgm:cxn modelId="{7205023C-8F9A-4060-B7CD-4747910FE532}" type="presOf" srcId="{D16DEB33-D444-4D6E-8450-5B0C60C429B8}" destId="{38E39C31-CFF4-4365-8480-BE6EA06BD083}" srcOrd="0" destOrd="0" presId="urn:microsoft.com/office/officeart/2005/8/layout/hierarchy2"/>
    <dgm:cxn modelId="{A254BCB5-B6FD-406A-B13E-7D5FAD6CA59C}" type="presOf" srcId="{6E7AEA13-0F5A-446C-AF9A-0CA262CF5499}" destId="{2B40952E-C514-44E5-A5B5-73F1EC812B79}" srcOrd="0" destOrd="0" presId="urn:microsoft.com/office/officeart/2005/8/layout/hierarchy2"/>
    <dgm:cxn modelId="{A41F4910-FD8C-443F-960D-1EA4BDDEED19}" type="presOf" srcId="{97813BE1-C607-435B-8D6F-54560A5A4B86}" destId="{13424731-A536-4A74-9EE2-899A95975F6E}" srcOrd="0" destOrd="0" presId="urn:microsoft.com/office/officeart/2005/8/layout/hierarchy2"/>
    <dgm:cxn modelId="{F23CC818-BF4D-4AFD-B384-803C0CA5716A}" type="presOf" srcId="{97813BE1-C607-435B-8D6F-54560A5A4B86}" destId="{B3ED6489-D8EA-4D70-B2DC-8A871FC1CB35}" srcOrd="1" destOrd="0" presId="urn:microsoft.com/office/officeart/2005/8/layout/hierarchy2"/>
    <dgm:cxn modelId="{C428DEE4-2890-448F-8EF1-9113B6742A46}" type="presOf" srcId="{06A9E0A6-E096-4B58-AF6A-BC3ECE39323C}" destId="{80375BA1-CF5F-4FBE-8B7C-76E15D22ABB2}" srcOrd="1" destOrd="0" presId="urn:microsoft.com/office/officeart/2005/8/layout/hierarchy2"/>
    <dgm:cxn modelId="{349663C2-C698-4EC0-ABC0-FBCD3916EBEA}" type="presOf" srcId="{A38A7F11-0225-486A-BC89-618568874139}" destId="{2A7DA092-9D1F-4B2C-80C8-8BD7310F29FB}" srcOrd="1" destOrd="0" presId="urn:microsoft.com/office/officeart/2005/8/layout/hierarchy2"/>
    <dgm:cxn modelId="{C76E20B0-4A5A-4D59-BC61-FCBC723D8EC4}" type="presOf" srcId="{9D8FD353-6B55-4631-A9D1-553863AF1B0D}" destId="{205BB8F6-6A07-46B2-8378-7DE952295CD4}" srcOrd="0" destOrd="0" presId="urn:microsoft.com/office/officeart/2005/8/layout/hierarchy2"/>
    <dgm:cxn modelId="{AA3382EB-73A5-4511-950F-79122C0C8385}" srcId="{D16DEB33-D444-4D6E-8450-5B0C60C429B8}" destId="{DA66FC8D-EF73-445C-A02B-972FA0E84CC3}" srcOrd="4" destOrd="0" parTransId="{06A9E0A6-E096-4B58-AF6A-BC3ECE39323C}" sibTransId="{091B2CA7-44E2-4ED7-9CBA-B24FF8F1FE2D}"/>
    <dgm:cxn modelId="{B37C3EE2-21CC-4541-8A6C-92129F5077B5}" type="presOf" srcId="{DA66FC8D-EF73-445C-A02B-972FA0E84CC3}" destId="{5C97D2AD-1027-429C-B2DB-506154B32D28}" srcOrd="0" destOrd="0" presId="urn:microsoft.com/office/officeart/2005/8/layout/hierarchy2"/>
    <dgm:cxn modelId="{D7AAD8CB-46AE-4D82-8735-7D07EEB15049}" type="presOf" srcId="{FC43BE65-437B-4429-A115-6B73DACA9FE9}" destId="{50772B4B-C361-459C-993D-87D88C102C33}" srcOrd="0" destOrd="0" presId="urn:microsoft.com/office/officeart/2005/8/layout/hierarchy2"/>
    <dgm:cxn modelId="{B2CBAE35-2738-458E-9628-94EDAF96D9D2}" type="presOf" srcId="{11BB4A18-133C-4387-9231-D0587B6BDDFA}" destId="{A529187D-1588-4F64-9E66-1CD9D3FDE1BC}" srcOrd="1" destOrd="0" presId="urn:microsoft.com/office/officeart/2005/8/layout/hierarchy2"/>
    <dgm:cxn modelId="{52CE36BD-F3D0-4B21-94B3-C26EE1A0C94D}" type="presOf" srcId="{1CD03175-871F-4194-846E-3DE2C21C82FC}" destId="{F173B2A3-CE7D-4486-9112-771D9EDCB69E}" srcOrd="0" destOrd="0" presId="urn:microsoft.com/office/officeart/2005/8/layout/hierarchy2"/>
    <dgm:cxn modelId="{FA4303F8-94F3-4FF5-9B56-E26364C151F1}" srcId="{D16DEB33-D444-4D6E-8450-5B0C60C429B8}" destId="{9D8FD353-6B55-4631-A9D1-553863AF1B0D}" srcOrd="3" destOrd="0" parTransId="{11BB4A18-133C-4387-9231-D0587B6BDDFA}" sibTransId="{682E4E79-6E86-4C74-A7FB-F91BCDAC5F6F}"/>
    <dgm:cxn modelId="{8B1123C1-49DA-4600-94E7-BA83E3562708}" type="presOf" srcId="{11BB4A18-133C-4387-9231-D0587B6BDDFA}" destId="{81052EE0-24C3-454F-B1BB-81BB31F7060D}" srcOrd="0" destOrd="0" presId="urn:microsoft.com/office/officeart/2005/8/layout/hierarchy2"/>
    <dgm:cxn modelId="{C180AA3B-270A-411D-8E5F-1465CA193639}" srcId="{FC43BE65-437B-4429-A115-6B73DACA9FE9}" destId="{D16DEB33-D444-4D6E-8450-5B0C60C429B8}" srcOrd="0" destOrd="0" parTransId="{175882E3-A730-44B2-8657-2CB3BB2C95A2}" sibTransId="{026163D6-F302-4AF4-ABF2-D2BD170A7A48}"/>
    <dgm:cxn modelId="{A83F183D-B3BF-43FA-8261-5307F15775AD}" type="presOf" srcId="{A38A7F11-0225-486A-BC89-618568874139}" destId="{D76FD3E8-3B8D-430C-814C-0F7ACF0F2DCD}" srcOrd="0" destOrd="0" presId="urn:microsoft.com/office/officeart/2005/8/layout/hierarchy2"/>
    <dgm:cxn modelId="{CBEEE003-9504-4F01-8030-E5E31EA6DC22}" type="presOf" srcId="{406E69CF-218C-4168-8D94-D383A44988A2}" destId="{5ADDF8F6-1133-4EA4-BB89-BD1EE664FE64}" srcOrd="0" destOrd="0" presId="urn:microsoft.com/office/officeart/2005/8/layout/hierarchy2"/>
    <dgm:cxn modelId="{8DCCB374-D7D5-408E-BFF4-FE2866674C42}" type="presParOf" srcId="{50772B4B-C361-459C-993D-87D88C102C33}" destId="{81D65086-649F-45F8-8B27-BB64FED6C9F9}" srcOrd="0" destOrd="0" presId="urn:microsoft.com/office/officeart/2005/8/layout/hierarchy2"/>
    <dgm:cxn modelId="{78AE3449-88C2-4303-8B7B-CB007A677D78}" type="presParOf" srcId="{81D65086-649F-45F8-8B27-BB64FED6C9F9}" destId="{38E39C31-CFF4-4365-8480-BE6EA06BD083}" srcOrd="0" destOrd="0" presId="urn:microsoft.com/office/officeart/2005/8/layout/hierarchy2"/>
    <dgm:cxn modelId="{C1AA876C-0872-44B1-AC52-31E7F150D661}" type="presParOf" srcId="{81D65086-649F-45F8-8B27-BB64FED6C9F9}" destId="{50F37D2F-352F-4685-A7B8-56E522203759}" srcOrd="1" destOrd="0" presId="urn:microsoft.com/office/officeart/2005/8/layout/hierarchy2"/>
    <dgm:cxn modelId="{D8A58673-6916-45B6-9954-BD281D0D1A0B}" type="presParOf" srcId="{50F37D2F-352F-4685-A7B8-56E522203759}" destId="{5ADDF8F6-1133-4EA4-BB89-BD1EE664FE64}" srcOrd="0" destOrd="0" presId="urn:microsoft.com/office/officeart/2005/8/layout/hierarchy2"/>
    <dgm:cxn modelId="{3AECB7D6-8D90-461A-8A4C-DF6AEDAFBE00}" type="presParOf" srcId="{5ADDF8F6-1133-4EA4-BB89-BD1EE664FE64}" destId="{7E6B1F7A-4735-470C-A793-C780C3A9A065}" srcOrd="0" destOrd="0" presId="urn:microsoft.com/office/officeart/2005/8/layout/hierarchy2"/>
    <dgm:cxn modelId="{3EC8D437-CD27-4C39-9E4C-E8C926857182}" type="presParOf" srcId="{50F37D2F-352F-4685-A7B8-56E522203759}" destId="{6F522A06-CDBD-4100-A30E-BCE79F401BD4}" srcOrd="1" destOrd="0" presId="urn:microsoft.com/office/officeart/2005/8/layout/hierarchy2"/>
    <dgm:cxn modelId="{0BBBE123-FD1B-4122-B3E2-D8000D345ECF}" type="presParOf" srcId="{6F522A06-CDBD-4100-A30E-BCE79F401BD4}" destId="{F173B2A3-CE7D-4486-9112-771D9EDCB69E}" srcOrd="0" destOrd="0" presId="urn:microsoft.com/office/officeart/2005/8/layout/hierarchy2"/>
    <dgm:cxn modelId="{531D6893-02DC-44B7-B264-E34D14E1A64C}" type="presParOf" srcId="{6F522A06-CDBD-4100-A30E-BCE79F401BD4}" destId="{55B0F3FC-2583-41A1-AF44-06EC47904705}" srcOrd="1" destOrd="0" presId="urn:microsoft.com/office/officeart/2005/8/layout/hierarchy2"/>
    <dgm:cxn modelId="{968F24C4-5D0A-4B75-88BF-BC7AE8AEB956}" type="presParOf" srcId="{50F37D2F-352F-4685-A7B8-56E522203759}" destId="{D76FD3E8-3B8D-430C-814C-0F7ACF0F2DCD}" srcOrd="2" destOrd="0" presId="urn:microsoft.com/office/officeart/2005/8/layout/hierarchy2"/>
    <dgm:cxn modelId="{2D6BE258-2EDA-4039-83CF-BAF0021BA21D}" type="presParOf" srcId="{D76FD3E8-3B8D-430C-814C-0F7ACF0F2DCD}" destId="{2A7DA092-9D1F-4B2C-80C8-8BD7310F29FB}" srcOrd="0" destOrd="0" presId="urn:microsoft.com/office/officeart/2005/8/layout/hierarchy2"/>
    <dgm:cxn modelId="{D4D9BE7E-B5C3-43D6-8D88-AA3FF333C062}" type="presParOf" srcId="{50F37D2F-352F-4685-A7B8-56E522203759}" destId="{5B27347A-BACE-405F-908B-B857B7D59953}" srcOrd="3" destOrd="0" presId="urn:microsoft.com/office/officeart/2005/8/layout/hierarchy2"/>
    <dgm:cxn modelId="{E8EEA6E4-4DD3-4188-BAFB-CEB21CB8245C}" type="presParOf" srcId="{5B27347A-BACE-405F-908B-B857B7D59953}" destId="{329EF194-719A-48CF-B9F2-7CAC8948491F}" srcOrd="0" destOrd="0" presId="urn:microsoft.com/office/officeart/2005/8/layout/hierarchy2"/>
    <dgm:cxn modelId="{19234D0E-552C-4B22-9277-EB9E413DF428}" type="presParOf" srcId="{5B27347A-BACE-405F-908B-B857B7D59953}" destId="{FD1115AA-75BA-48DA-A31A-627583996AF7}" srcOrd="1" destOrd="0" presId="urn:microsoft.com/office/officeart/2005/8/layout/hierarchy2"/>
    <dgm:cxn modelId="{216C9184-A8D3-4C02-83ED-071DA08AEB50}" type="presParOf" srcId="{50F37D2F-352F-4685-A7B8-56E522203759}" destId="{13424731-A536-4A74-9EE2-899A95975F6E}" srcOrd="4" destOrd="0" presId="urn:microsoft.com/office/officeart/2005/8/layout/hierarchy2"/>
    <dgm:cxn modelId="{8930A22E-5636-43AF-9AFB-2ACD517DB518}" type="presParOf" srcId="{13424731-A536-4A74-9EE2-899A95975F6E}" destId="{B3ED6489-D8EA-4D70-B2DC-8A871FC1CB35}" srcOrd="0" destOrd="0" presId="urn:microsoft.com/office/officeart/2005/8/layout/hierarchy2"/>
    <dgm:cxn modelId="{4574A2D7-450F-461E-BA57-DC4C92AF0C57}" type="presParOf" srcId="{50F37D2F-352F-4685-A7B8-56E522203759}" destId="{FAE03344-CF8E-4FD7-B7F8-F736400690A1}" srcOrd="5" destOrd="0" presId="urn:microsoft.com/office/officeart/2005/8/layout/hierarchy2"/>
    <dgm:cxn modelId="{D92A1B39-6A65-4CCA-9887-D15CCD0E786E}" type="presParOf" srcId="{FAE03344-CF8E-4FD7-B7F8-F736400690A1}" destId="{2B40952E-C514-44E5-A5B5-73F1EC812B79}" srcOrd="0" destOrd="0" presId="urn:microsoft.com/office/officeart/2005/8/layout/hierarchy2"/>
    <dgm:cxn modelId="{4048AAE5-78DA-43E5-A449-92A20DBC2721}" type="presParOf" srcId="{FAE03344-CF8E-4FD7-B7F8-F736400690A1}" destId="{4686B23F-CA46-4E25-AB66-8E9C4C97D7EC}" srcOrd="1" destOrd="0" presId="urn:microsoft.com/office/officeart/2005/8/layout/hierarchy2"/>
    <dgm:cxn modelId="{A26D2432-F9D8-47F5-9316-E0CD3FCAA18A}" type="presParOf" srcId="{50F37D2F-352F-4685-A7B8-56E522203759}" destId="{81052EE0-24C3-454F-B1BB-81BB31F7060D}" srcOrd="6" destOrd="0" presId="urn:microsoft.com/office/officeart/2005/8/layout/hierarchy2"/>
    <dgm:cxn modelId="{AA692A1B-36D3-400F-B48A-E538D4162615}" type="presParOf" srcId="{81052EE0-24C3-454F-B1BB-81BB31F7060D}" destId="{A529187D-1588-4F64-9E66-1CD9D3FDE1BC}" srcOrd="0" destOrd="0" presId="urn:microsoft.com/office/officeart/2005/8/layout/hierarchy2"/>
    <dgm:cxn modelId="{E5ECE27A-D00B-4C28-88BF-BB5022211E72}" type="presParOf" srcId="{50F37D2F-352F-4685-A7B8-56E522203759}" destId="{ECB2F942-4A2B-4ABA-BF99-F0321166BDE6}" srcOrd="7" destOrd="0" presId="urn:microsoft.com/office/officeart/2005/8/layout/hierarchy2"/>
    <dgm:cxn modelId="{35C8E683-D566-4AF4-9C68-8F35D0EA37D9}" type="presParOf" srcId="{ECB2F942-4A2B-4ABA-BF99-F0321166BDE6}" destId="{205BB8F6-6A07-46B2-8378-7DE952295CD4}" srcOrd="0" destOrd="0" presId="urn:microsoft.com/office/officeart/2005/8/layout/hierarchy2"/>
    <dgm:cxn modelId="{BED9A484-8F40-453D-8BF9-849508B7A628}" type="presParOf" srcId="{ECB2F942-4A2B-4ABA-BF99-F0321166BDE6}" destId="{CA096B81-CD8E-4D08-92A1-085947386AF5}" srcOrd="1" destOrd="0" presId="urn:microsoft.com/office/officeart/2005/8/layout/hierarchy2"/>
    <dgm:cxn modelId="{6E7F466B-EEAE-4529-A17E-2456E542D8EB}" type="presParOf" srcId="{50F37D2F-352F-4685-A7B8-56E522203759}" destId="{4AF6808A-ADBE-486B-98CA-9718B3AB9782}" srcOrd="8" destOrd="0" presId="urn:microsoft.com/office/officeart/2005/8/layout/hierarchy2"/>
    <dgm:cxn modelId="{DC195839-FCAA-45FC-85D3-C56241038888}" type="presParOf" srcId="{4AF6808A-ADBE-486B-98CA-9718B3AB9782}" destId="{80375BA1-CF5F-4FBE-8B7C-76E15D22ABB2}" srcOrd="0" destOrd="0" presId="urn:microsoft.com/office/officeart/2005/8/layout/hierarchy2"/>
    <dgm:cxn modelId="{4843587F-F65F-4E8E-9BFA-43CE6B331B62}" type="presParOf" srcId="{50F37D2F-352F-4685-A7B8-56E522203759}" destId="{B4E3F8B9-6F0A-47D3-ADEB-0207535AA08F}" srcOrd="9" destOrd="0" presId="urn:microsoft.com/office/officeart/2005/8/layout/hierarchy2"/>
    <dgm:cxn modelId="{DFA3ACCB-7558-4B20-8837-13469C21B17D}" type="presParOf" srcId="{B4E3F8B9-6F0A-47D3-ADEB-0207535AA08F}" destId="{5C97D2AD-1027-429C-B2DB-506154B32D28}" srcOrd="0" destOrd="0" presId="urn:microsoft.com/office/officeart/2005/8/layout/hierarchy2"/>
    <dgm:cxn modelId="{4641E81E-6307-45CE-B70F-2C246EC620B4}" type="presParOf" srcId="{B4E3F8B9-6F0A-47D3-ADEB-0207535AA08F}" destId="{EA7576BB-552C-4DB3-B5DF-5599D872C151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PPP_SDESI_TLE_Shawsha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2098675"/>
            <a:ext cx="7086600" cy="1101725"/>
          </a:xfrm>
        </p:spPr>
        <p:txBody>
          <a:bodyPr/>
          <a:lstStyle>
            <a:lvl1pPr>
              <a:defRPr sz="41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0"/>
            <a:ext cx="7086600" cy="687388"/>
          </a:xfrm>
        </p:spPr>
        <p:txBody>
          <a:bodyPr/>
          <a:lstStyle>
            <a:lvl1pPr marL="0" indent="0" algn="r">
              <a:buFontTx/>
              <a:buNone/>
              <a:defRPr sz="29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1166813" y="6610350"/>
            <a:ext cx="7413625" cy="24765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8B567F-715C-446E-A758-2F5BD27EC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AF99A-B072-4DCF-97F6-7CA97813D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FA4E5-A81A-4199-BDA6-9E0B5DEA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469A5-05F6-45DE-A302-6B613CE97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6BD33-1330-4A02-A07D-3B51C6AD8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38700" y="15240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17AFA-D0E0-439A-A87A-A9DCAE2CE8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A73D5-0A22-43FC-B5AE-6B8BD9424B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9859D-F633-4115-A391-C514592C62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FA7C9-B56F-402E-B5C0-FF5014C75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0548-17DE-4AE2-8E73-C7DB1B2D7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0DF2B-9241-414D-BF6E-26401B1EA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3" name="Picture 29" descr="PPP_SDESI_PRT_Shawshan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1"/>
            <a:r>
              <a:rPr lang="en-US" smtClean="0"/>
              <a:t>Четвертый уровень</a:t>
            </a:r>
          </a:p>
          <a:p>
            <a:pPr lvl="2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0350"/>
            <a:ext cx="11668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66813" y="6610350"/>
            <a:ext cx="7345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8700" y="6610350"/>
            <a:ext cx="4953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82B76A-C085-4A81-B4C5-F6026F155E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1714488"/>
            <a:ext cx="7086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latin typeface="Times New Roman" pitchFamily="18" charset="0"/>
                <a:cs typeface="Times New Roman" pitchFamily="18" charset="0"/>
              </a:rPr>
              <a:t>Программа развития</a:t>
            </a:r>
            <a:endParaRPr lang="ru-RU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284538"/>
            <a:ext cx="7015163" cy="2287602"/>
          </a:xfrm>
        </p:spPr>
        <p:txBody>
          <a:bodyPr/>
          <a:lstStyle/>
          <a:p>
            <a:pPr algn="ctr"/>
            <a:r>
              <a:rPr lang="ru-RU" sz="4000" dirty="0" smtClean="0">
                <a:latin typeface="Monotype Corsiva" pitchFamily="66" charset="0"/>
                <a:cs typeface="Times New Roman" pitchFamily="18" charset="0"/>
              </a:rPr>
              <a:t>«Формирование жизненных  проектов школьников »</a:t>
            </a:r>
            <a:r>
              <a:rPr lang="ru-RU" sz="3200" dirty="0" smtClean="0"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Monotype Corsiva" pitchFamily="66" charset="0"/>
                <a:cs typeface="Times New Roman" pitchFamily="18" charset="0"/>
              </a:rPr>
            </a:br>
            <a:endParaRPr lang="ru-RU" sz="3200" dirty="0" smtClean="0"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2011 – 2015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Образ выпускника школы</a:t>
            </a:r>
            <a:endParaRPr lang="ru-RU" sz="36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14744" y="1500174"/>
            <a:ext cx="5214974" cy="1000132"/>
          </a:xfrm>
          <a:prstGeom prst="roundRect">
            <a:avLst/>
          </a:prstGeom>
          <a:solidFill>
            <a:srgbClr val="D8DD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знаток (принимает знания как ценность, познавательно активен, знает нормы поведения и выполняет их)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14744" y="2730495"/>
            <a:ext cx="5214974" cy="1285884"/>
          </a:xfrm>
          <a:prstGeom prst="roundRect">
            <a:avLst/>
          </a:prstGeom>
          <a:solidFill>
            <a:srgbClr val="D8DD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поликультурный (готовый и способный воспринимать культуры, готовый и умеющий взаимодействовать с представителями других культур)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14744" y="4246568"/>
            <a:ext cx="5214974" cy="952506"/>
          </a:xfrm>
          <a:prstGeom prst="roundRect">
            <a:avLst/>
          </a:prstGeom>
          <a:solidFill>
            <a:srgbClr val="D8DD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социальный (способный решать социальные проблемы, способный к самореализации, коммуникации, социальной адаптации)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14744" y="5429264"/>
            <a:ext cx="5286412" cy="1285884"/>
          </a:xfrm>
          <a:prstGeom prst="roundRect">
            <a:avLst/>
          </a:prstGeom>
          <a:solidFill>
            <a:srgbClr val="D8DD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творческая личность (способная к жизнетворчеству, с развитой культурой </a:t>
            </a:r>
            <a:r>
              <a:rPr lang="ru-RU" sz="1700" dirty="0" err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самопроявления</a:t>
            </a:r>
            <a:r>
              <a:rPr lang="ru-RU" sz="17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, рефлексивными способностями, способная к творческому преобразованию себя)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3000372"/>
            <a:ext cx="2500330" cy="2071702"/>
          </a:xfrm>
          <a:prstGeom prst="roundRect">
            <a:avLst/>
          </a:prstGeom>
          <a:solidFill>
            <a:srgbClr val="D8DD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i="1" dirty="0" smtClean="0">
                <a:solidFill>
                  <a:schemeClr val="tx2"/>
                </a:solidFill>
                <a:latin typeface="Calibri" pitchFamily="34" charset="0"/>
                <a:cs typeface="Times New Roman" pitchFamily="18" charset="0"/>
              </a:rPr>
              <a:t>Выпускник школы со сформированной жизненной компетентностью – это человек:</a:t>
            </a:r>
            <a:endParaRPr lang="ru-RU" sz="1800" b="1" i="1" dirty="0">
              <a:solidFill>
                <a:schemeClr val="tx2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488" y="3286124"/>
            <a:ext cx="714380" cy="1428760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rgbClr val="CCCC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42853"/>
            <a:ext cx="8858312" cy="92869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Обоснование актуальности программы развития</a:t>
            </a:r>
            <a:endParaRPr lang="ru-RU" sz="3000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14488"/>
            <a:ext cx="8858312" cy="5000660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Начало  ХХІ века ознаменовано сложным поиском нового миропонимания, педагогического мироощущения, способного заглянуть в будущее. Большинство ученых разделяют мнение, что должна утвердиться новая философия образования, новая педагогика  – </a:t>
            </a:r>
            <a:r>
              <a:rPr lang="ru-RU" sz="1600" i="1" dirty="0" err="1" smtClean="0">
                <a:latin typeface="Calibri" pitchFamily="34" charset="0"/>
                <a:cs typeface="Times New Roman" pitchFamily="18" charset="0"/>
              </a:rPr>
              <a:t>педагогика</a:t>
            </a: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 компетентного, ответственного человека. </a:t>
            </a:r>
          </a:p>
          <a:p>
            <a:pPr>
              <a:buNone/>
            </a:pP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		Перед общим образованием ставится цель вооружить человека знаниями и умением пользоваться материальными и духовными продуктами, средствами информации, массовой коммуникации и передвижения, грамотно ориентироваться в огромном мире окружающих нас вещей.</a:t>
            </a:r>
          </a:p>
          <a:p>
            <a:pPr>
              <a:buNone/>
            </a:pP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		Идеи жизнетворчества, </a:t>
            </a:r>
            <a:r>
              <a:rPr lang="ru-RU" sz="1600" i="1" dirty="0" err="1" smtClean="0">
                <a:latin typeface="Calibri" pitchFamily="34" charset="0"/>
                <a:cs typeface="Times New Roman" pitchFamily="18" charset="0"/>
              </a:rPr>
              <a:t>лелеяние</a:t>
            </a: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 человека как субъекта жизни станут альфой и омегой новой школы, которая поможет ученикам овладеть четырьмя стержневыми столпами  – научиться познавать жизнь; жизненной компетентностью; научиться жить вместе; научиться жить.</a:t>
            </a:r>
          </a:p>
          <a:p>
            <a:pPr>
              <a:buNone/>
            </a:pPr>
            <a:r>
              <a:rPr lang="ru-RU" sz="1600" i="1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	Однако, существует </a:t>
            </a:r>
            <a:r>
              <a:rPr lang="ru-RU" sz="1600" b="1" i="1" dirty="0" smtClean="0">
                <a:latin typeface="Calibri" pitchFamily="34" charset="0"/>
                <a:cs typeface="Times New Roman" pitchFamily="18" charset="0"/>
              </a:rPr>
              <a:t>противоречие</a:t>
            </a:r>
            <a:r>
              <a:rPr lang="ru-RU" sz="1600" i="1" dirty="0" smtClean="0">
                <a:latin typeface="Calibri" pitchFamily="34" charset="0"/>
                <a:cs typeface="Times New Roman" pitchFamily="18" charset="0"/>
              </a:rPr>
              <a:t> между поставленными целями общего образования, задачами каждого учебного предмета, с одной стороны, и отобранным содержанием образования - с другой. В целях изучения отдельных учебных предметов на первом плане стоит воспитание и развитие личности, а обязательный минимум содержания образовательных программ представляет совокупность научных знаний и умений, соответствующих учебному предмету конкретной научной области.</a:t>
            </a:r>
            <a:br>
              <a:rPr lang="ru-RU" sz="1600" i="1" dirty="0" smtClean="0">
                <a:latin typeface="Calibri" pitchFamily="34" charset="0"/>
                <a:cs typeface="Times New Roman" pitchFamily="18" charset="0"/>
              </a:rPr>
            </a:br>
            <a:endParaRPr lang="ru-RU" sz="1600" i="1" dirty="0" smtClean="0">
              <a:latin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Опыт работы школы</a:t>
            </a:r>
            <a:endParaRPr lang="ru-RU" sz="36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85926"/>
            <a:ext cx="8696356" cy="4929222"/>
          </a:xfrm>
        </p:spPr>
        <p:txBody>
          <a:bodyPr/>
          <a:lstStyle/>
          <a:p>
            <a:pPr indent="342900" algn="just">
              <a:buNone/>
            </a:pPr>
            <a:r>
              <a:rPr lang="ru-RU" sz="1800" b="1" i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1999 - 2004 «Формирование жизненных проектов учащихся группы риска в условиях адаптивной сельской школы»</a:t>
            </a:r>
          </a:p>
          <a:p>
            <a:pPr indent="342900" algn="just">
              <a:buNone/>
            </a:pPr>
            <a:r>
              <a:rPr lang="ru-RU" sz="1800" b="1" i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2005 - 2010 «Формирование жизненных проектов учащихся в условиях адаптивной сельской школы»</a:t>
            </a:r>
          </a:p>
          <a:p>
            <a:pPr algn="just">
              <a:buNone/>
            </a:pPr>
            <a:r>
              <a:rPr lang="ru-RU" i="1" dirty="0" smtClean="0">
                <a:latin typeface="Calibri" pitchFamily="34" charset="0"/>
                <a:cs typeface="Times New Roman" pitchFamily="18" charset="0"/>
              </a:rPr>
              <a:t> 	</a:t>
            </a:r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Данные направления деятельности школы – это  комплекс  педагогических систем, технологий и методик обучения ребенка, позволяющих: </a:t>
            </a:r>
          </a:p>
          <a:p>
            <a:pPr marL="685800" algn="just"/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создать условия для осуществления своего жизненного проекта; </a:t>
            </a:r>
          </a:p>
          <a:p>
            <a:pPr marL="685800" algn="just"/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способ обучения детей самостоятельно действовать, самостоятельно     учиться, самостоятельно управлять собственным будущим;</a:t>
            </a:r>
          </a:p>
          <a:p>
            <a:pPr marL="685800" algn="just"/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благоприятная атмосфера для развития личности; </a:t>
            </a:r>
          </a:p>
          <a:p>
            <a:pPr marL="685800" algn="just"/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процесс самоопределения (осознание себя и мира, себя в мире своих ценностных ориентаций); </a:t>
            </a:r>
          </a:p>
          <a:p>
            <a:pPr marL="685800"/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социальное творчество, стремление к самореализации, </a:t>
            </a:r>
            <a:r>
              <a:rPr lang="ru-RU" sz="1800" i="1" dirty="0" err="1" smtClean="0">
                <a:latin typeface="Calibri" pitchFamily="34" charset="0"/>
                <a:cs typeface="Times New Roman" pitchFamily="18" charset="0"/>
              </a:rPr>
              <a:t>самоконструированию</a:t>
            </a:r>
            <a:r>
              <a:rPr lang="ru-RU" sz="1800" i="1" dirty="0" smtClean="0">
                <a:latin typeface="Calibri" pitchFamily="34" charset="0"/>
                <a:cs typeface="Times New Roman" pitchFamily="18" charset="0"/>
              </a:rPr>
              <a:t>, в процессе которого формируется жизненный опыт. </a:t>
            </a:r>
            <a:endParaRPr lang="ru-RU" sz="1800" i="1" dirty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71612"/>
            <a:ext cx="8624918" cy="4857784"/>
          </a:xfrm>
        </p:spPr>
        <p:txBody>
          <a:bodyPr/>
          <a:lstStyle/>
          <a:p>
            <a:pPr indent="342900">
              <a:buNone/>
            </a:pPr>
            <a:r>
              <a:rPr lang="ru-RU" sz="2100" b="1" i="1" dirty="0" smtClean="0">
                <a:latin typeface="Calibri" pitchFamily="34" charset="0"/>
                <a:cs typeface="Times New Roman" pitchFamily="18" charset="0"/>
              </a:rPr>
              <a:t>Цель программы: </a:t>
            </a:r>
            <a:r>
              <a:rPr lang="ru-RU" sz="2100" i="1" dirty="0" smtClean="0">
                <a:latin typeface="Calibri" pitchFamily="34" charset="0"/>
                <a:cs typeface="Times New Roman" pitchFamily="18" charset="0"/>
              </a:rPr>
              <a:t>организация работы МОУ </a:t>
            </a:r>
            <a:r>
              <a:rPr lang="ru-RU" sz="2100" i="1" dirty="0" err="1" smtClean="0">
                <a:latin typeface="Calibri" pitchFamily="34" charset="0"/>
                <a:cs typeface="Times New Roman" pitchFamily="18" charset="0"/>
              </a:rPr>
              <a:t>Кулешовской</a:t>
            </a:r>
            <a:r>
              <a:rPr lang="ru-RU" sz="2100" i="1" dirty="0" smtClean="0">
                <a:latin typeface="Calibri" pitchFamily="34" charset="0"/>
                <a:cs typeface="Times New Roman" pitchFamily="18" charset="0"/>
              </a:rPr>
              <a:t> СОШ № 16, направленной на обеспечение современного качества образования, гарантирующего развитие  инновационной культуры выпускника школы в соответствии с актуальными и перспективными потребностями личности, общества и государства.</a:t>
            </a:r>
          </a:p>
          <a:p>
            <a:pPr indent="342900">
              <a:buNone/>
            </a:pPr>
            <a:r>
              <a:rPr lang="ru-RU" sz="2100" b="1" i="1" dirty="0" smtClean="0">
                <a:latin typeface="Calibri" pitchFamily="34" charset="0"/>
                <a:cs typeface="Times New Roman" pitchFamily="18" charset="0"/>
              </a:rPr>
              <a:t>Цель развития школы: </a:t>
            </a:r>
            <a:r>
              <a:rPr lang="ru-RU" sz="2100" i="1" dirty="0" smtClean="0">
                <a:latin typeface="Calibri" pitchFamily="34" charset="0"/>
                <a:cs typeface="Times New Roman" pitchFamily="18" charset="0"/>
              </a:rPr>
              <a:t>совершенствование образовательного пространства в условиях комплексной модернизации образования для обеспечения нового качественного образования в соответствии с образовательными потребностями и возможностями учащихся.</a:t>
            </a:r>
          </a:p>
          <a:p>
            <a:pPr indent="342900">
              <a:buNone/>
            </a:pPr>
            <a:r>
              <a:rPr lang="ru-RU" sz="2100" b="1" i="1" dirty="0" smtClean="0">
                <a:latin typeface="Calibri" pitchFamily="34" charset="0"/>
                <a:cs typeface="Times New Roman" pitchFamily="18" charset="0"/>
              </a:rPr>
              <a:t>Миссия школы: </a:t>
            </a:r>
            <a:r>
              <a:rPr lang="ru-RU" sz="2100" i="1" dirty="0" smtClean="0">
                <a:latin typeface="Calibri" pitchFamily="34" charset="0"/>
                <a:cs typeface="Times New Roman" pitchFamily="18" charset="0"/>
              </a:rPr>
              <a:t>создание воспитательно-образовательной среды, способствующей  развитию ключевых компетентностей школьников, связанных со  способностью грамотно ориентироваться в огромном мире окружающих нас вещей.</a:t>
            </a:r>
            <a:endParaRPr lang="ru-RU" sz="2100" i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8624918" cy="85725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type="body" idx="1"/>
          </p:nvPr>
        </p:nvSpPr>
        <p:spPr>
          <a:xfrm>
            <a:off x="142844" y="1643050"/>
            <a:ext cx="9001156" cy="5000660"/>
          </a:xfrm>
        </p:spPr>
        <p:txBody>
          <a:bodyPr>
            <a:noAutofit/>
          </a:bodyPr>
          <a:lstStyle/>
          <a:p>
            <a:r>
              <a:rPr lang="ru-RU" sz="1700" dirty="0" smtClean="0">
                <a:latin typeface="Calibri" pitchFamily="34" charset="0"/>
                <a:cs typeface="Times New Roman" pitchFamily="18" charset="0"/>
              </a:rPr>
              <a:t>Продолжить 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экспериментальную работу по апробации ФГОС </a:t>
            </a:r>
            <a:r>
              <a:rPr lang="en-US" sz="1700" dirty="0">
                <a:latin typeface="Calibri" pitchFamily="34" charset="0"/>
                <a:cs typeface="Times New Roman" pitchFamily="18" charset="0"/>
              </a:rPr>
              <a:t>II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 поколения.</a:t>
            </a:r>
          </a:p>
          <a:p>
            <a:r>
              <a:rPr lang="ru-RU" sz="1700" dirty="0">
                <a:latin typeface="Calibri" pitchFamily="34" charset="0"/>
                <a:cs typeface="Times New Roman" pitchFamily="18" charset="0"/>
              </a:rPr>
              <a:t>Обеспечить развитие </a:t>
            </a:r>
            <a:r>
              <a:rPr lang="ru-RU" sz="1700" dirty="0" err="1">
                <a:latin typeface="Calibri" pitchFamily="34" charset="0"/>
                <a:cs typeface="Times New Roman" pitchFamily="18" charset="0"/>
              </a:rPr>
              <a:t>внутришкольной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 системы управления качеством образования в целях достижения соответствия образовательного процесса инновационному развитию школы.</a:t>
            </a:r>
          </a:p>
          <a:p>
            <a:r>
              <a:rPr lang="ru-RU" sz="1700" dirty="0">
                <a:latin typeface="Calibri" pitchFamily="34" charset="0"/>
                <a:cs typeface="Times New Roman" pitchFamily="18" charset="0"/>
              </a:rPr>
              <a:t>Освоить продуктивные педагогические подходы (культурологический, </a:t>
            </a:r>
            <a:r>
              <a:rPr lang="ru-RU" sz="1700" dirty="0" err="1">
                <a:latin typeface="Calibri" pitchFamily="34" charset="0"/>
                <a:cs typeface="Times New Roman" pitchFamily="18" charset="0"/>
              </a:rPr>
              <a:t>компетентностный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1700" dirty="0" err="1">
                <a:latin typeface="Calibri" pitchFamily="34" charset="0"/>
                <a:cs typeface="Times New Roman" pitchFamily="18" charset="0"/>
              </a:rPr>
              <a:t>деятельностный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) и технологии на каждой ступени образования на основе диагностики социального заказа, возможностей и потребностей  педагогов, социально-психологической  готовности учащихся к освоению новых программ и технологий.</a:t>
            </a:r>
          </a:p>
          <a:p>
            <a:r>
              <a:rPr lang="ru-RU" sz="1700" dirty="0">
                <a:latin typeface="Calibri" pitchFamily="34" charset="0"/>
                <a:cs typeface="Times New Roman" pitchFamily="18" charset="0"/>
              </a:rPr>
              <a:t>Формировать  жизненную компетентность обучающихся посредством жизненного проектирования (жизнетворчество) как сознательного творения личностью своей жизни.</a:t>
            </a:r>
          </a:p>
          <a:p>
            <a:r>
              <a:rPr lang="ru-RU" sz="1700" dirty="0">
                <a:latin typeface="Calibri" pitchFamily="34" charset="0"/>
                <a:cs typeface="Times New Roman" pitchFamily="18" charset="0"/>
              </a:rPr>
              <a:t>Развивать проектные,  исследовательские умения и навыки обучающихся на уроках и во внеурочной деятельности с целью предоставления им оптимальных возможностей для получения универсального образования, реализации индивидуальных творческих запросов.</a:t>
            </a:r>
          </a:p>
          <a:p>
            <a:r>
              <a:rPr lang="ru-RU" sz="1700" dirty="0">
                <a:latin typeface="Calibri" pitchFamily="34" charset="0"/>
                <a:cs typeface="Times New Roman" pitchFamily="18" charset="0"/>
              </a:rPr>
              <a:t>Организовать работу по обеспечению индивидуализированного </a:t>
            </a:r>
            <a:r>
              <a:rPr lang="ru-RU" sz="1700" dirty="0" err="1">
                <a:latin typeface="Calibri" pitchFamily="34" charset="0"/>
                <a:cs typeface="Times New Roman" pitchFamily="18" charset="0"/>
              </a:rPr>
              <a:t>социально-психолого-педагогического</a:t>
            </a:r>
            <a:r>
              <a:rPr lang="ru-RU" sz="1700" dirty="0">
                <a:latin typeface="Calibri" pitchFamily="34" charset="0"/>
                <a:cs typeface="Times New Roman" pitchFamily="18" charset="0"/>
              </a:rPr>
              <a:t> сопровождения обучающихся с целью обеспечения полноценного психофизического развития учащихся.</a:t>
            </a:r>
          </a:p>
          <a:p>
            <a:endParaRPr lang="ru-RU" sz="17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89"/>
            <a:ext cx="8572560" cy="785819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6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715436" cy="5000660"/>
          </a:xfrm>
        </p:spPr>
        <p:txBody>
          <a:bodyPr/>
          <a:lstStyle/>
          <a:p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Создать условия для полноценного включения в образовательное пространство и успешной социализации детей с ограниченными возможностями здоровья и других категорий детей, находящихся в трудной жизненной ситуации.</a:t>
            </a:r>
          </a:p>
          <a:p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Способствовать развитию воспитательной системы школы в целом и ученического самоуправления, как основы для </a:t>
            </a:r>
            <a:r>
              <a:rPr lang="ru-RU" sz="1800" dirty="0" err="1" smtClean="0">
                <a:latin typeface="Calibri" pitchFamily="34" charset="0"/>
                <a:cs typeface="Times New Roman" pitchFamily="18" charset="0"/>
              </a:rPr>
              <a:t>межвозрастного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 конструктивного общения, творческого развития, позитивной адаптации, социализации и интеграции учащихся в современном быстроменяющемся информационном сообществе.</a:t>
            </a:r>
          </a:p>
          <a:p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Развивать инфраструктуру ИКТ. Систематизировать работу по формированию административных и учебно-методических баз данных на основе локальной сети.</a:t>
            </a:r>
          </a:p>
          <a:p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Совершенствовать партнерские отношения между школой и родителями учащихся как основу качественного образования и удовлетворения запросов участников образовательного процесса. </a:t>
            </a:r>
          </a:p>
          <a:p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Совершенствовать экономические механизмы в сфере образования, укреплять  материально-техническую базу школы для эффективной реализации данной программы.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1"/>
            <a:ext cx="8696356" cy="78581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направления развития школы</a:t>
            </a:r>
            <a:endParaRPr lang="ru-RU" sz="32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12"/>
            <a:ext cx="9286908" cy="1000132"/>
          </a:xfrm>
        </p:spPr>
        <p:txBody>
          <a:bodyPr/>
          <a:lstStyle/>
          <a:p>
            <a:pPr>
              <a:buNone/>
            </a:pPr>
            <a:r>
              <a:rPr lang="ru-RU" sz="2200" dirty="0" smtClean="0">
                <a:latin typeface="Calibri" pitchFamily="34" charset="0"/>
                <a:cs typeface="Times New Roman" pitchFamily="18" charset="0"/>
              </a:rPr>
              <a:t>		</a:t>
            </a:r>
            <a:r>
              <a:rPr lang="ru-RU" sz="22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Программа «Наша новая школа» - главный концептуальный документ развития школьного образования на ближайшую перспективу</a:t>
            </a:r>
            <a:endParaRPr lang="ru-RU" sz="2200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42844" y="2571744"/>
          <a:ext cx="87868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0"/>
            <a:ext cx="8696356" cy="12541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направления и программы</a:t>
            </a:r>
            <a:endParaRPr lang="ru-RU" sz="3600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fontScale="92500" lnSpcReduction="10000"/>
          </a:bodyPr>
          <a:lstStyle/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«Я и эскиз моей будущей жизни»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: «Школа этики» (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I-IV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 классы), «Школа самоопределения и профессиональной ориентации» 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(V-IX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 классы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)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,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«Школа жизнетворчества и успеха»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(X-XI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 классы</a:t>
            </a:r>
            <a:r>
              <a:rPr lang="en-US" sz="1800" dirty="0" smtClean="0">
                <a:latin typeface="Calibri" pitchFamily="34" charset="0"/>
                <a:cs typeface="Times New Roman" pitchFamily="18" charset="0"/>
              </a:rPr>
              <a:t>)</a:t>
            </a: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.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«Новое качество образования: оценка результатов»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«Мастерство учителя»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«Сообщество»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«Преемственность»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«Информатизация школьного пространства»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</a:t>
            </a:r>
            <a:r>
              <a:rPr lang="ru-RU" sz="1800" b="1" i="1" dirty="0" err="1" smtClean="0">
                <a:latin typeface="Calibri" pitchFamily="34" charset="0"/>
                <a:cs typeface="Times New Roman" pitchFamily="18" charset="0"/>
              </a:rPr>
              <a:t>Предпрофильная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 подготовка и профильное обучение»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«Одарённые дети»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«Безопасность»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«ДОН»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«Детский орден милосердия»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«Гражданин»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«Здоровье планете Земля»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«Семья»</a:t>
            </a:r>
          </a:p>
          <a:p>
            <a:pPr marL="685800">
              <a:lnSpc>
                <a:spcPct val="11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Calibri" pitchFamily="34" charset="0"/>
                <a:cs typeface="Times New Roman" pitchFamily="18" charset="0"/>
              </a:rPr>
              <a:t>Программа </a:t>
            </a:r>
            <a:r>
              <a:rPr lang="ru-RU" sz="1800" b="1" i="1" dirty="0" smtClean="0">
                <a:latin typeface="Calibri" pitchFamily="34" charset="0"/>
                <a:cs typeface="Times New Roman" pitchFamily="18" charset="0"/>
              </a:rPr>
              <a:t>«Культура и спорт»</a:t>
            </a:r>
            <a:endParaRPr lang="ru-RU" sz="1800" b="1" i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Ведущие подходы и технологии</a:t>
            </a:r>
            <a:endParaRPr lang="ru-RU" sz="3600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85926"/>
            <a:ext cx="8624918" cy="47672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Calibri" pitchFamily="34" charset="0"/>
                <a:cs typeface="Times New Roman" pitchFamily="18" charset="0"/>
              </a:rPr>
              <a:t>Походы: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культурологический,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деятельностный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компетентностный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, личностно-ориентированный.</a:t>
            </a:r>
          </a:p>
          <a:p>
            <a:pPr>
              <a:buNone/>
            </a:pPr>
            <a:r>
              <a:rPr lang="ru-RU" b="1" i="1" dirty="0" smtClean="0">
                <a:latin typeface="Calibri" pitchFamily="34" charset="0"/>
                <a:cs typeface="Times New Roman" pitchFamily="18" charset="0"/>
              </a:rPr>
              <a:t>Технологии: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 развивающее обучение;  проблемное обучение;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разноуровневое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обучение; проектные методы обучения; использование исследовательского метода в обучении; модульного и блочно-модульного обучения; использование в обучении игровых методов; обучение в сотрудничестве (командная, групповая работа); информационно-коммуникативные технологии;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здоровьесберегающие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технологии.</a:t>
            </a:r>
          </a:p>
          <a:p>
            <a:pPr>
              <a:buNone/>
            </a:pPr>
            <a:r>
              <a:rPr lang="ru-RU" b="1" i="1" dirty="0" smtClean="0">
                <a:latin typeface="Calibri" pitchFamily="34" charset="0"/>
                <a:cs typeface="Times New Roman" pitchFamily="18" charset="0"/>
              </a:rPr>
              <a:t>Ключевые компетенции: 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общекультурная,  социально-трудовая, коммуникативная, личностного самоопределения.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дерн белый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Модерн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одерн 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дерн 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Модерн белый</Template>
  <TotalTime>124</TotalTime>
  <Words>508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  <vt:variant>
        <vt:lpstr>Произвольные показы</vt:lpstr>
      </vt:variant>
      <vt:variant>
        <vt:i4>1</vt:i4>
      </vt:variant>
    </vt:vector>
  </HeadingPairs>
  <TitlesOfParts>
    <vt:vector size="13" baseType="lpstr">
      <vt:lpstr>Модерн белый</vt:lpstr>
      <vt:lpstr>Программа развития</vt:lpstr>
      <vt:lpstr>Обоснование актуальности программы развития</vt:lpstr>
      <vt:lpstr>Опыт работы школы</vt:lpstr>
      <vt:lpstr>Слайд 4</vt:lpstr>
      <vt:lpstr> Задачи </vt:lpstr>
      <vt:lpstr>Задачи</vt:lpstr>
      <vt:lpstr>Основные направления развития школы</vt:lpstr>
      <vt:lpstr>Основные направления и программы</vt:lpstr>
      <vt:lpstr>Ведущие подходы и технологии</vt:lpstr>
      <vt:lpstr>Образ выпускника школы</vt:lpstr>
      <vt:lpstr>Слайд 11</vt:lpstr>
      <vt:lpstr>Произвольный показ 1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    </dc:title>
  <dc:creator>Admin</dc:creator>
  <cp:lastModifiedBy>Андрей</cp:lastModifiedBy>
  <cp:revision>21</cp:revision>
  <dcterms:created xsi:type="dcterms:W3CDTF">2011-03-02T18:43:27Z</dcterms:created>
  <dcterms:modified xsi:type="dcterms:W3CDTF">2011-03-03T16:27:26Z</dcterms:modified>
</cp:coreProperties>
</file>