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2" r:id="rId3"/>
    <p:sldId id="264" r:id="rId4"/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0" y="476672"/>
            <a:ext cx="4176464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>
                <a:effectLst/>
              </a:rPr>
              <a:t> </a:t>
            </a:r>
            <a:br>
              <a:rPr lang="ru-RU" sz="4000" dirty="0">
                <a:effectLst/>
              </a:rPr>
            </a:br>
            <a:r>
              <a:rPr lang="ru-RU" sz="4000" dirty="0">
                <a:effectLst/>
              </a:rPr>
              <a:t>ПОЧЕМУ ТРАВМАТИЗМ НА ЖЕЛЕЗНОЙ ДОРОГЕ НЕ УМЕНЬШАЕТСЯ?</a:t>
            </a:r>
            <a:br>
              <a:rPr lang="ru-RU" sz="4000" dirty="0">
                <a:effectLst/>
              </a:rPr>
            </a:br>
            <a:endParaRPr lang="ru-RU" sz="4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8680"/>
            <a:ext cx="4123328" cy="6086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880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429000"/>
            <a:ext cx="5184576" cy="3346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323528" y="188640"/>
            <a:ext cx="8642821" cy="5457992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причинами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травмирования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граждан железнодорожным подвижным составом и поражения током контактной сети являются незнание и нарушение правил безопасности при нахождении в зоне железнодорожных путей, неоправданная спешка и беспечность, нежелание пользоваться переходными мостами, тоннелями и настилами, а порой озорство, хулиганство и игры, как на железнодорожных путях, так и на прилегающей к ним территории. Известны детские шалости с залезанием на вагон, чтобы прокатиться. Представьте себе, чем они заканчиваются. Ведь напряжение в проводах контактной сети чрезвычайно высокое: до 27500 вольт.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223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8641"/>
            <a:ext cx="1541811" cy="200361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969" y="4941167"/>
            <a:ext cx="2112395" cy="1753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835696" y="404664"/>
            <a:ext cx="6400800" cy="5865832"/>
          </a:xfrm>
        </p:spPr>
        <p:txBody>
          <a:bodyPr>
            <a:normAutofit fontScale="32500" lnSpcReduction="20000"/>
          </a:bodyPr>
          <a:lstStyle/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Участок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обслуживаемый Ростовской дистанцией электроснабжения, электрифицирован на переменном токе. Напряжение в контактной сети 27500 Вольт. </a:t>
            </a: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электрическая проводка в доме имеет напряжение 220 Вольт, при неисправности которой, можно получить сильнейший ожог в случае прикосновения, то учитывая огромное напряжение в контактной сети, чтобы получить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смертельный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ожог, достаточно приблизится к контактному проводу на расстоянии менее 2 метров. Разность потенциалов между человеком и проводом настолько велика, что двухметровый слой воздуха легко пробивается электрическим разрядом.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все вагоны, стоящие на путях под контактным проводом, уже являются зоной повышенной опасности и подниматься на крышу вагонов – заранее обрекать себя на мучительную гибель.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опасность электрического тока заключается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отсутствии внешних признаков грозящей опасности,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которые человек обычно может заблаговременно обнаружить: увидеть, услышать, почувствовать запах и т.п. </a:t>
            </a:r>
          </a:p>
          <a:p>
            <a:pPr marL="45720" indent="0" algn="just">
              <a:buNone/>
            </a:pPr>
            <a:r>
              <a:rPr lang="en-US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большинстве случаев человек включается в электрическую сеть из-за случайного прикосновения к элементам электрической цепи либо руками, либо рукой и ногами. При протекании тока по пути «нога-нога» через сердце проходит 0,4% общего тока, а по пути «рука-рука» - 3,3%. Ток, протекающий через человека, действует не только в местах контактов и на пути протекания, но и рефлекторно – на деятельность других органов. </a:t>
            </a:r>
          </a:p>
          <a:p>
            <a:pPr marL="45720" indent="0">
              <a:buNone/>
            </a:pP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избежание поражения электрическим током категорически запрещается: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находящимся под напряжением проводам или частям контактной сети на расстояние менее 2 м;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вагонов, локомотивов;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опоры контактной сети и воздушных линий электропередачи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-прикасаться к электрооборудованию электроподвижного состава как </a:t>
            </a:r>
            <a:r>
              <a:rPr lang="en-US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7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непосредственно</a:t>
            </a:r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и через какие-либо предметы;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-подниматься на крыши зданий и сооружений, расположенных под проводами, на металлические конструкции железнодорожных мостов;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-приближаться к провисшим и оборванным проводам, независимо от того касаются они земли или нет, на расстояние менее 8 метров;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-набрасывать на провода посторонние предметы. </a:t>
            </a:r>
            <a:endParaRPr lang="ru-RU" sz="3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100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20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500"/>
                            </p:stCondLst>
                            <p:childTnLst>
                              <p:par>
                                <p:cTn id="81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470025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3200" u="sng" dirty="0">
                <a:solidFill>
                  <a:schemeClr val="tx1"/>
                </a:solidFill>
              </a:rPr>
              <a:t>СОБЛЮДАЙТЕ ПРАВИЛА ПОВЕДЕНИЯ НА ЖЕЛЕЗНОДОРОЖНОМ ТРАНСПОРТЕ И ОБЪЕКТАХ ЕГО ИНФРАСТРУКТУРЫ!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86560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793824"/>
          </a:xfrm>
        </p:spPr>
        <p:txBody>
          <a:bodyPr>
            <a:normAutofit fontScale="40000" lnSpcReduction="20000"/>
          </a:bodyPr>
          <a:lstStyle/>
          <a:p>
            <a:pPr marL="45720" indent="0" algn="ctr">
              <a:buNone/>
            </a:pPr>
            <a:r>
              <a:rPr lang="ru-RU" sz="2900" b="1" u="sng" dirty="0">
                <a:solidFill>
                  <a:schemeClr val="accent6"/>
                </a:solidFill>
              </a:rPr>
              <a:t>ЗАПРЕЩАЕТСЯ:</a:t>
            </a:r>
          </a:p>
          <a:p>
            <a:r>
              <a:rPr lang="ru-RU" dirty="0">
                <a:solidFill>
                  <a:schemeClr val="accent6"/>
                </a:solidFill>
              </a:rPr>
              <a:t>·         </a:t>
            </a:r>
            <a:r>
              <a:rPr lang="ru-RU" sz="4500" dirty="0">
                <a:solidFill>
                  <a:schemeClr val="accent6"/>
                </a:solidFill>
              </a:rPr>
              <a:t>Переходить через железнодорожные пути в местах, не оборудованных пешеходными настилами.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железнодорожные переезды при закрытом шлагбауме или показании красного сигнала светофора переездной сигнализации.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На станциях и перегонах подлезать под вагоны, перелезать через автосцепки.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вдоль железнодорожного пути ближе 5 метров от крайнего рельса.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Проходить по железнодорожным мостам и тоннелям, не оборудованным дорожками для прохода пешеходов.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Переходить через путь сразу же после прохода поезда одного направления, не убедившись в отсутствии следования поезда встречного направления.</a:t>
            </a:r>
          </a:p>
          <a:p>
            <a:r>
              <a:rPr lang="ru-RU" sz="4500" dirty="0">
                <a:solidFill>
                  <a:schemeClr val="accent6"/>
                </a:solidFill>
              </a:rPr>
              <a:t>·         Использовать наушники и мобильные телефоны при переходе через железнодорожные пути.</a:t>
            </a:r>
          </a:p>
          <a:p>
            <a:r>
              <a:rPr lang="ru-RU" sz="4500" dirty="0" smtClean="0">
                <a:solidFill>
                  <a:schemeClr val="accent6"/>
                </a:solidFill>
              </a:rPr>
              <a:t>          Помните </a:t>
            </a:r>
            <a:r>
              <a:rPr lang="ru-RU" sz="4500" dirty="0">
                <a:solidFill>
                  <a:schemeClr val="accent6"/>
                </a:solidFill>
              </a:rPr>
              <a:t>о том, что железная дорога – зона повышенной опасности и требует повышенного внимания и строгого соблюдения правил безопасности!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283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50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/>
              <a:t>ПРАВИЛА ПОВЕДЕНИЯ ДЕТЕЙ НА ЖЕЛЕЗНОЙ ДОРОГЕ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980728"/>
            <a:ext cx="6400800" cy="347472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1200" dirty="0"/>
              <a:t>	</a:t>
            </a:r>
            <a:r>
              <a:rPr lang="ru-RU" sz="1600" b="1" dirty="0" smtClean="0">
                <a:solidFill>
                  <a:schemeClr val="accent6"/>
                </a:solidFill>
              </a:rPr>
              <a:t>Запомните</a:t>
            </a:r>
            <a:r>
              <a:rPr lang="ru-RU" sz="1600" b="1" dirty="0">
                <a:solidFill>
                  <a:schemeClr val="accent6"/>
                </a:solidFill>
              </a:rPr>
              <a:t>:</a:t>
            </a:r>
          </a:p>
          <a:p>
            <a:r>
              <a:rPr lang="ru-RU" sz="1200" dirty="0"/>
              <a:t>·      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Переходить через пути нужно только по мосту или специальным настилам.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подлезайте под вагоны! Не перелезайте через автосцепки!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заскакивайте в вагон отходящего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выходите из вагона до полной остановки поезда.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играйте на платформах и путях!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высовывайтесь из окон на ходу.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Выходите из вагона только со стороны посадочной платформы.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ходите на путях.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На вокзале дети могут находиться только под наблюдением взрослых, маленьких детей нужно держать за руку.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переходите пути перед близко идущим поездом, если расстояние до него менее 400 метров. Поезд не может остановиться сразу!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     Не подходите к рельсам ближе, чем на 5 метров.</a:t>
            </a:r>
          </a:p>
          <a:p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·    Не переходите пути, не убедившись в отсутствии поезда противоположного направления.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906398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500"/>
                            </p:stCondLst>
                            <p:childTnLst>
                              <p:par>
                                <p:cTn id="5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000"/>
                            </p:stCondLst>
                            <p:childTnLst>
                              <p:par>
                                <p:cTn id="5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96752"/>
            <a:ext cx="6840760" cy="45680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130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700808"/>
            <a:ext cx="6512511" cy="1143000"/>
          </a:xfrm>
        </p:spPr>
        <p:txBody>
          <a:bodyPr/>
          <a:lstStyle/>
          <a:p>
            <a:pPr algn="just"/>
            <a:r>
              <a:rPr lang="ru-RU" sz="2400" u="sng" dirty="0">
                <a:effectLst/>
              </a:rPr>
              <a:t>Железная дорога </a:t>
            </a:r>
            <a:r>
              <a:rPr lang="ru-RU" sz="2400" dirty="0">
                <a:effectLst/>
              </a:rPr>
              <a:t>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88556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5577800"/>
          </a:xfrm>
        </p:spPr>
        <p:txBody>
          <a:bodyPr>
            <a:normAutofit fontScale="92500"/>
          </a:bodyPr>
          <a:lstStyle/>
          <a:p>
            <a:pPr marL="4572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ничего важнее человеческой жизни, 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жизни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самое ценное. Обращаемся именно к детям: будьте внимательны и бдительны, помните, что железная дорога – не место для игр. Не катайтесь по платформе на велосипеде, скейтборде и роликах – ЭТО ОПАСНО ДЛЯ ЖИЗНИ! Приближаясь к железной дороге – снимите наушники – в них можно не услышать сигналов поезда! Никогда не переходите железнодорожные пути в местах стрелочных переводов. Поскользнувшись, можно застрять в тисках стрелки, которая перемещается непосредственно перед идущим поездом. Опасайтесь края платформы, не стойте на линии, обозначающей опасность! Оступившись, вы можете упасть на рельсы, под приближающийся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поезд.</a:t>
            </a:r>
          </a:p>
          <a:p>
            <a:pPr marL="45720" indent="0" algn="ctr">
              <a:buNone/>
            </a:pPr>
            <a:r>
              <a:rPr lang="ru-RU" sz="6200" dirty="0" smtClean="0"/>
              <a:t>Берегите </a:t>
            </a:r>
            <a:r>
              <a:rPr lang="ru-RU" sz="6200" dirty="0"/>
              <a:t>себя!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444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47</TotalTime>
  <Words>156</Words>
  <Application>Microsoft Office PowerPoint</Application>
  <PresentationFormat>Экран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  ПОЧЕМУ ТРАВМАТИЗМ НА ЖЕЛЕЗНОЙ ДОРОГЕ НЕ УМЕНЬШАЕТСЯ? </vt:lpstr>
      <vt:lpstr>Презентация PowerPoint</vt:lpstr>
      <vt:lpstr>Презентация PowerPoint</vt:lpstr>
      <vt:lpstr>СОБЛЮДАЙТЕ ПРАВИЛА ПОВЕДЕНИЯ НА ЖЕЛЕЗНОДОРОЖНОМ ТРАНСПОРТЕ И ОБЪЕКТАХ ЕГО ИНФРАСТРУКТУРЫ! </vt:lpstr>
      <vt:lpstr>Презентация PowerPoint</vt:lpstr>
      <vt:lpstr>ПРАВИЛА ПОВЕДЕНИЯ ДЕТЕЙ НА ЖЕЛЕЗНОЙ ДОРОГЕ </vt:lpstr>
      <vt:lpstr>Презентация PowerPoint</vt:lpstr>
      <vt:lpstr>Железная дорога – удобный и востребованный вид транспорта, которым пользуются миллионы людей каждый день. Повышение скоростей на транспорте решило множество проблем, сократив время пребывания пассажиров в пути и доставки грузов, и в то же время породило массу опасностей для человека.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СОБЛЮДАЙТЕ ПРАВИЛА ПОВЕДЕНИЯ НА ЖЕЛЕЗНОДОРОЖНОМ ТРАНСПОРТЕ И ОБЪЕКТАХ ЕГО ИНФРАСТРУКТУРЫ! </dc:title>
  <dc:creator>Стогний Елена Андреевна</dc:creator>
  <cp:lastModifiedBy>Стогний Елена Андреевна</cp:lastModifiedBy>
  <cp:revision>6</cp:revision>
  <dcterms:created xsi:type="dcterms:W3CDTF">2020-06-08T07:52:43Z</dcterms:created>
  <dcterms:modified xsi:type="dcterms:W3CDTF">2020-06-09T08:53:27Z</dcterms:modified>
</cp:coreProperties>
</file>