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5" r:id="rId1"/>
  </p:sldMasterIdLst>
  <p:sldIdLst>
    <p:sldId id="256" r:id="rId2"/>
    <p:sldId id="258" r:id="rId3"/>
    <p:sldId id="259" r:id="rId4"/>
    <p:sldId id="260" r:id="rId5"/>
    <p:sldId id="298" r:id="rId6"/>
    <p:sldId id="300" r:id="rId7"/>
    <p:sldId id="265" r:id="rId8"/>
    <p:sldId id="279" r:id="rId9"/>
    <p:sldId id="257" r:id="rId10"/>
    <p:sldId id="290" r:id="rId11"/>
    <p:sldId id="261" r:id="rId12"/>
    <p:sldId id="295" r:id="rId13"/>
    <p:sldId id="293" r:id="rId14"/>
    <p:sldId id="262" r:id="rId15"/>
    <p:sldId id="263" r:id="rId16"/>
    <p:sldId id="288" r:id="rId17"/>
    <p:sldId id="301" r:id="rId18"/>
    <p:sldId id="287" r:id="rId19"/>
    <p:sldId id="291" r:id="rId20"/>
    <p:sldId id="29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15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3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4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6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2915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220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99FF"/>
    <a:srgbClr val="660066"/>
    <a:srgbClr val="008000"/>
    <a:srgbClr val="9900FF"/>
    <a:srgbClr val="BEE0CE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0" autoAdjust="0"/>
    <p:restoredTop sz="93907" autoAdjust="0"/>
  </p:normalViewPr>
  <p:slideViewPr>
    <p:cSldViewPr>
      <p:cViewPr varScale="1">
        <p:scale>
          <a:sx n="83" d="100"/>
          <a:sy n="83" d="100"/>
        </p:scale>
        <p:origin x="1445" y="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4"а"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ln>
                <a:solidFill>
                  <a:srgbClr val="C00000"/>
                </a:solidFill>
              </a:ln>
            </c:spPr>
          </c:dPt>
          <c:cat>
            <c:strRef>
              <c:f>Лист1!$A$2:$A$5</c:f>
              <c:strCache>
                <c:ptCount val="3"/>
                <c:pt idx="0">
                  <c:v>Настольные </c:v>
                </c:pt>
                <c:pt idx="1">
                  <c:v>компьютерные</c:v>
                </c:pt>
                <c:pt idx="2">
                  <c:v>подвижные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12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Настольные </c:v>
                </c:pt>
                <c:pt idx="1">
                  <c:v>компьютерные</c:v>
                </c:pt>
                <c:pt idx="2">
                  <c:v>подвижные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755800"/>
        <c:axId val="226747960"/>
      </c:barChart>
      <c:catAx>
        <c:axId val="226755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6747960"/>
        <c:crosses val="autoZero"/>
        <c:auto val="1"/>
        <c:lblAlgn val="ctr"/>
        <c:lblOffset val="100"/>
        <c:noMultiLvlLbl val="0"/>
      </c:catAx>
      <c:valAx>
        <c:axId val="226747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6755800"/>
        <c:crosses val="autoZero"/>
        <c:crossBetween val="between"/>
      </c:valAx>
    </c:plotArea>
    <c:legend>
      <c:legendPos val="r"/>
      <c:legendEntry>
        <c:idx val="1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4"б"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ln>
                <a:solidFill>
                  <a:srgbClr val="C00000"/>
                </a:solidFill>
              </a:ln>
            </c:spPr>
          </c:dPt>
          <c:cat>
            <c:strRef>
              <c:f>Лист1!$A$2:$A$5</c:f>
              <c:strCache>
                <c:ptCount val="3"/>
                <c:pt idx="0">
                  <c:v>Настольные </c:v>
                </c:pt>
                <c:pt idx="1">
                  <c:v>компьютерные</c:v>
                </c:pt>
                <c:pt idx="2">
                  <c:v>подвижные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10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Настольные </c:v>
                </c:pt>
                <c:pt idx="1">
                  <c:v>компьютерные</c:v>
                </c:pt>
                <c:pt idx="2">
                  <c:v>подвижные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753448"/>
        <c:axId val="226754624"/>
      </c:barChart>
      <c:catAx>
        <c:axId val="226753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6754624"/>
        <c:crosses val="autoZero"/>
        <c:auto val="1"/>
        <c:lblAlgn val="ctr"/>
        <c:lblOffset val="100"/>
        <c:noMultiLvlLbl val="0"/>
      </c:catAx>
      <c:valAx>
        <c:axId val="226754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6753448"/>
        <c:crosses val="autoZero"/>
        <c:crossBetween val="between"/>
      </c:valAx>
    </c:plotArea>
    <c:legend>
      <c:legendPos val="r"/>
      <c:legendEntry>
        <c:idx val="1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744767060367453"/>
          <c:y val="6.3593750000000004E-2"/>
          <c:w val="0.66834793307086671"/>
          <c:h val="0.578810531496062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 "в"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настольные</c:v>
                </c:pt>
                <c:pt idx="1">
                  <c:v>компьютерные</c:v>
                </c:pt>
                <c:pt idx="2">
                  <c:v>подвижные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12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настольные</c:v>
                </c:pt>
                <c:pt idx="1">
                  <c:v>компьютерные</c:v>
                </c:pt>
                <c:pt idx="2">
                  <c:v>подвижные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настольные</c:v>
                </c:pt>
                <c:pt idx="1">
                  <c:v>компьютерные</c:v>
                </c:pt>
                <c:pt idx="2">
                  <c:v>подвижные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755016"/>
        <c:axId val="226747176"/>
      </c:barChart>
      <c:catAx>
        <c:axId val="226755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6747176"/>
        <c:crosses val="autoZero"/>
        <c:auto val="1"/>
        <c:lblAlgn val="ctr"/>
        <c:lblOffset val="100"/>
        <c:noMultiLvlLbl val="0"/>
      </c:catAx>
      <c:valAx>
        <c:axId val="226747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6755016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76728313648293966"/>
          <c:y val="0.49730191929133877"/>
          <c:w val="0.22438353018372703"/>
          <c:h val="0.2303959153543307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C9462-FB28-44FB-A4DF-83A2A6CB8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DB5EF-8537-4E67-A401-393C92756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71A27-C255-4898-90CD-7408B6977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1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F0EDFE-0702-4809-804D-508E16845A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1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08BD8B4-8052-4116-BA4E-1E4FAFCE40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2159C-952C-4363-98A0-0C6867D4C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D56CC-1BCA-4D5A-BCDB-26E3E876C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2A409-A90E-48DB-BA6D-AE979EBCA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7D526-1E58-4C77-855A-09D8D5127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9045C-D922-4AF8-AEA2-44EB1A0AE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80CB4-226F-415E-B3D7-972B517BD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AF04C-0D70-4307-8763-7592A90A4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F68E7-0428-48EC-A9CE-C4A1FD2A2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77299FF-8895-4241-8358-01291F6BF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88641"/>
            <a:ext cx="7772400" cy="1656183"/>
          </a:xfrm>
          <a:noFill/>
        </p:spPr>
        <p:txBody>
          <a:bodyPr/>
          <a:lstStyle/>
          <a:p>
            <a:pPr algn="l"/>
            <a:r>
              <a:rPr lang="ru-RU" sz="3200" i="1" dirty="0" smtClean="0">
                <a:solidFill>
                  <a:schemeClr val="accent6"/>
                </a:solidFill>
              </a:rPr>
              <a:t>Исследовательская работа на тему: </a:t>
            </a:r>
            <a:r>
              <a:rPr lang="ru-RU" sz="3200" b="1" i="1" dirty="0" smtClean="0">
                <a:solidFill>
                  <a:schemeClr val="accent6"/>
                </a:solidFill>
              </a:rPr>
              <a:t>«Подвижные </a:t>
            </a:r>
            <a:r>
              <a:rPr lang="ru-RU" sz="3200" b="1" i="1" dirty="0">
                <a:solidFill>
                  <a:schemeClr val="accent6"/>
                </a:solidFill>
              </a:rPr>
              <a:t>игры или компьютерные для детей</a:t>
            </a:r>
            <a:r>
              <a:rPr lang="ru-RU" sz="3200" b="1" i="1" dirty="0" smtClean="0">
                <a:solidFill>
                  <a:schemeClr val="accent6"/>
                </a:solidFill>
              </a:rPr>
              <a:t>?»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2852738"/>
            <a:ext cx="7561262" cy="3168650"/>
          </a:xfrm>
          <a:noFill/>
        </p:spPr>
        <p:txBody>
          <a:bodyPr/>
          <a:lstStyle/>
          <a:p>
            <a:pPr algn="r"/>
            <a:endParaRPr lang="ru-RU" sz="24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algn="r"/>
            <a:endParaRPr lang="ru-RU" sz="2400" dirty="0">
              <a:solidFill>
                <a:srgbClr val="000099"/>
              </a:solidFill>
              <a:latin typeface="Comic Sans MS" pitchFamily="66" charset="0"/>
            </a:endParaRPr>
          </a:p>
          <a:p>
            <a:pPr algn="r"/>
            <a:r>
              <a:rPr lang="ru-RU" sz="2400" dirty="0" smtClean="0">
                <a:solidFill>
                  <a:srgbClr val="000099"/>
                </a:solidFill>
                <a:latin typeface="Comic Sans MS" pitchFamily="66" charset="0"/>
              </a:rPr>
              <a:t>Ученицы </a:t>
            </a:r>
            <a:r>
              <a:rPr lang="ru-RU" sz="2400" dirty="0">
                <a:solidFill>
                  <a:srgbClr val="000099"/>
                </a:solidFill>
                <a:latin typeface="Comic Sans MS" pitchFamily="66" charset="0"/>
              </a:rPr>
              <a:t>4 </a:t>
            </a:r>
            <a:r>
              <a:rPr lang="ru-RU" sz="2400" dirty="0" smtClean="0">
                <a:solidFill>
                  <a:srgbClr val="000099"/>
                </a:solidFill>
                <a:latin typeface="Comic Sans MS" pitchFamily="66" charset="0"/>
              </a:rPr>
              <a:t>«в» класса</a:t>
            </a:r>
          </a:p>
          <a:p>
            <a:r>
              <a:rPr lang="ru-RU" sz="2400" dirty="0" smtClean="0">
                <a:solidFill>
                  <a:srgbClr val="000099"/>
                </a:solidFill>
                <a:latin typeface="Comic Sans MS" pitchFamily="66" charset="0"/>
              </a:rPr>
              <a:t>                                     Ким Александры</a:t>
            </a:r>
          </a:p>
          <a:p>
            <a:pPr algn="r"/>
            <a:endParaRPr lang="ru-RU" sz="24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algn="l"/>
            <a:r>
              <a:rPr lang="ru-RU" sz="2400" dirty="0" smtClean="0">
                <a:solidFill>
                  <a:srgbClr val="000099"/>
                </a:solidFill>
                <a:latin typeface="Comic Sans MS" pitchFamily="66" charset="0"/>
              </a:rPr>
              <a:t>                                               Учитель:</a:t>
            </a:r>
            <a:endParaRPr lang="ru-RU" sz="2400" dirty="0">
              <a:solidFill>
                <a:srgbClr val="000099"/>
              </a:solidFill>
              <a:latin typeface="Comic Sans MS" pitchFamily="66" charset="0"/>
            </a:endParaRPr>
          </a:p>
          <a:p>
            <a:r>
              <a:rPr lang="ru-RU" sz="2400" dirty="0" smtClean="0">
                <a:solidFill>
                  <a:srgbClr val="000099"/>
                </a:solidFill>
                <a:latin typeface="Comic Sans MS" pitchFamily="66" charset="0"/>
              </a:rPr>
              <a:t>                                     Левченко </a:t>
            </a:r>
            <a:r>
              <a:rPr lang="ru-RU" sz="2400" dirty="0">
                <a:solidFill>
                  <a:srgbClr val="000099"/>
                </a:solidFill>
                <a:latin typeface="Comic Sans MS" pitchFamily="66" charset="0"/>
              </a:rPr>
              <a:t>Т. И.</a:t>
            </a:r>
          </a:p>
          <a:p>
            <a:endParaRPr lang="ru-RU" sz="2400" dirty="0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" r="24242" b="-807"/>
          <a:stretch/>
        </p:blipFill>
        <p:spPr>
          <a:xfrm>
            <a:off x="107504" y="2277340"/>
            <a:ext cx="4608512" cy="43194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19069" y="634607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2016 год</a:t>
            </a:r>
            <a:endParaRPr lang="ru-RU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620713"/>
            <a:ext cx="3714750" cy="50403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400" i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В </a:t>
            </a:r>
            <a:r>
              <a:rPr lang="ru-RU" sz="4400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Древней Руси маленькие дети играли в деревянные </a:t>
            </a:r>
            <a:r>
              <a:rPr lang="ru-RU" sz="4400" i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игрушки.</a:t>
            </a:r>
            <a:endParaRPr lang="ru-RU" sz="4400" i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9267" name="Picture 3" descr="Scan1000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95936" y="404664"/>
            <a:ext cx="4860032" cy="557665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95" name="Rectangle 35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476672"/>
            <a:ext cx="8569325" cy="2160240"/>
          </a:xfrm>
        </p:spPr>
        <p:txBody>
          <a:bodyPr/>
          <a:lstStyle/>
          <a:p>
            <a:pPr algn="l"/>
            <a:r>
              <a:rPr lang="ru-RU" sz="2800" i="1" dirty="0" smtClean="0">
                <a:solidFill>
                  <a:schemeClr val="accent6"/>
                </a:solidFill>
              </a:rPr>
              <a:t>Игра развивала физическую силу, ловкость, находчивость, а также умение петь и плясать, рассказывать сказки, подражать пению птиц и повадкам животных. </a:t>
            </a:r>
            <a:r>
              <a:rPr lang="ru-RU" sz="3600" dirty="0">
                <a:solidFill>
                  <a:schemeClr val="accent6"/>
                </a:solidFill>
              </a:rPr>
              <a:t/>
            </a:r>
            <a:br>
              <a:rPr lang="ru-RU" sz="3600" dirty="0">
                <a:solidFill>
                  <a:schemeClr val="accent6"/>
                </a:solidFill>
              </a:rPr>
            </a:br>
            <a:endParaRPr lang="ru-RU" sz="3600" dirty="0">
              <a:solidFill>
                <a:schemeClr val="accent6"/>
              </a:solidFill>
            </a:endParaRPr>
          </a:p>
        </p:txBody>
      </p:sp>
      <p:pic>
        <p:nvPicPr>
          <p:cNvPr id="4" name="Рисунок 3" descr="скачанные файл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708920"/>
            <a:ext cx="5544616" cy="39690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2344812"/>
          </a:xfrm>
        </p:spPr>
        <p:txBody>
          <a:bodyPr/>
          <a:lstStyle/>
          <a:p>
            <a:pPr algn="l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Зимой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дети катались на коньках и санках, играли в снежки, брали штурмом снежные крепости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1556" name="Picture 4" descr="Изображение1 0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2780928"/>
            <a:ext cx="5184775" cy="3384376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4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-324543" y="4005064"/>
            <a:ext cx="7632848" cy="2852936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600" i="1" dirty="0" smtClean="0"/>
              <a:t>   </a:t>
            </a:r>
            <a:r>
              <a:rPr lang="ru-RU" sz="3600" i="1" dirty="0" smtClean="0">
                <a:solidFill>
                  <a:schemeClr val="accent6"/>
                </a:solidFill>
              </a:rPr>
              <a:t>Подвижные </a:t>
            </a:r>
            <a:r>
              <a:rPr lang="ru-RU" sz="3600" i="1" dirty="0">
                <a:solidFill>
                  <a:schemeClr val="accent6"/>
                </a:solidFill>
              </a:rPr>
              <a:t>игры  развивают двигательные </a:t>
            </a:r>
            <a:r>
              <a:rPr lang="ru-RU" sz="3600" i="1" dirty="0" smtClean="0">
                <a:solidFill>
                  <a:schemeClr val="accent6"/>
                </a:solidFill>
              </a:rPr>
              <a:t>качества , совершенствуют </a:t>
            </a:r>
            <a:r>
              <a:rPr lang="ru-RU" sz="3600" i="1" dirty="0">
                <a:solidFill>
                  <a:schemeClr val="accent6"/>
                </a:solidFill>
              </a:rPr>
              <a:t>ритмичность и точность движений.</a:t>
            </a:r>
            <a:r>
              <a:rPr lang="en-US" sz="3600" i="1" dirty="0">
                <a:solidFill>
                  <a:schemeClr val="accent6"/>
                </a:solidFill>
              </a:rPr>
              <a:t> </a:t>
            </a:r>
            <a:endParaRPr lang="ru-RU" sz="3600" i="1" dirty="0">
              <a:solidFill>
                <a:schemeClr val="accent6"/>
              </a:solidFill>
            </a:endParaRPr>
          </a:p>
        </p:txBody>
      </p:sp>
      <p:pic>
        <p:nvPicPr>
          <p:cNvPr id="6" name="Содержимое 5" descr="b40b1f69376c7d96f4bbd551018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462171" cy="354742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Анкетирование показало, что ребята знают подвижные игры:</a:t>
            </a:r>
          </a:p>
        </p:txBody>
      </p:sp>
      <p:pic>
        <p:nvPicPr>
          <p:cNvPr id="77828" name="Picture 4" descr="image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2993" y="3666929"/>
            <a:ext cx="933989" cy="1031280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670197"/>
              </p:ext>
            </p:extLst>
          </p:nvPr>
        </p:nvGraphicFramePr>
        <p:xfrm>
          <a:off x="255299" y="1668514"/>
          <a:ext cx="8431501" cy="1993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4770"/>
                <a:gridCol w="1155577"/>
                <a:gridCol w="1155577"/>
                <a:gridCol w="1155577"/>
              </a:tblGrid>
              <a:tr h="3203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rgbClr val="000099"/>
                          </a:solidFill>
                          <a:latin typeface="Comic Sans MS" pitchFamily="66" charset="0"/>
                        </a:rPr>
                        <a:t> 4 «А»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>
                          <a:solidFill>
                            <a:srgbClr val="000099"/>
                          </a:solidFill>
                          <a:latin typeface="Comic Sans MS" pitchFamily="66" charset="0"/>
                        </a:rPr>
                        <a:t>4 «Б» 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>
                          <a:solidFill>
                            <a:srgbClr val="000099"/>
                          </a:solidFill>
                          <a:latin typeface="Comic Sans MS" pitchFamily="66" charset="0"/>
                        </a:rPr>
                        <a:t>4 «В» </a:t>
                      </a:r>
                      <a:endParaRPr lang="ru-RU" dirty="0" smtClean="0"/>
                    </a:p>
                  </a:txBody>
                  <a:tcPr/>
                </a:tc>
              </a:tr>
              <a:tr h="273838"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rgbClr val="000099"/>
                          </a:solidFill>
                          <a:latin typeface="Comic Sans MS" pitchFamily="66" charset="0"/>
                        </a:rPr>
                        <a:t>Лапта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46661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Font typeface="Wingdings" pitchFamily="2" charset="2"/>
                        <a:buNone/>
                      </a:pPr>
                      <a:r>
                        <a:rPr lang="ru-RU" sz="1800" i="1" dirty="0" smtClean="0">
                          <a:solidFill>
                            <a:srgbClr val="000099"/>
                          </a:solidFill>
                          <a:latin typeface="Comic Sans MS" pitchFamily="66" charset="0"/>
                        </a:rPr>
                        <a:t>Разные (Салки, Прятки, «Краски»</a:t>
                      </a:r>
                    </a:p>
                    <a:p>
                      <a:pPr>
                        <a:lnSpc>
                          <a:spcPct val="80000"/>
                        </a:lnSpc>
                        <a:buFont typeface="Wingdings" pitchFamily="2" charset="2"/>
                        <a:buNone/>
                      </a:pPr>
                      <a:r>
                        <a:rPr lang="ru-RU" sz="1800" i="1" dirty="0" smtClean="0">
                          <a:solidFill>
                            <a:srgbClr val="000099"/>
                          </a:solidFill>
                          <a:latin typeface="Comic Sans MS" pitchFamily="66" charset="0"/>
                        </a:rPr>
                        <a:t>«Вышибала», «Жмурки»)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</a:tr>
              <a:tr h="278496"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rgbClr val="000099"/>
                          </a:solidFill>
                          <a:latin typeface="Comic Sans MS" pitchFamily="66" charset="0"/>
                        </a:rPr>
                        <a:t>Спортивные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</a:tr>
              <a:tr h="273838"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rgbClr val="000099"/>
                          </a:solidFill>
                          <a:latin typeface="Comic Sans MS" pitchFamily="66" charset="0"/>
                        </a:rPr>
                        <a:t>Не знаю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4006" y="1286049"/>
            <a:ext cx="7920879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353" lvl="1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подвижные игры ты знаешь?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7806" y="3896399"/>
            <a:ext cx="749917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 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какие подвижные игры ты играешь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400" i="1" u="sng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415599"/>
              </p:ext>
            </p:extLst>
          </p:nvPr>
        </p:nvGraphicFramePr>
        <p:xfrm>
          <a:off x="251967" y="4698209"/>
          <a:ext cx="8424935" cy="1946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0904"/>
                <a:gridCol w="1154677"/>
                <a:gridCol w="1154677"/>
                <a:gridCol w="1154677"/>
              </a:tblGrid>
              <a:tr h="3368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rgbClr val="000099"/>
                          </a:solidFill>
                          <a:latin typeface="Comic Sans MS" pitchFamily="66" charset="0"/>
                        </a:rPr>
                        <a:t> 4 «А»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>
                          <a:solidFill>
                            <a:srgbClr val="000099"/>
                          </a:solidFill>
                          <a:latin typeface="Comic Sans MS" pitchFamily="66" charset="0"/>
                        </a:rPr>
                        <a:t>4 «Б» 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>
                          <a:solidFill>
                            <a:srgbClr val="000099"/>
                          </a:solidFill>
                          <a:latin typeface="Comic Sans MS" pitchFamily="66" charset="0"/>
                        </a:rPr>
                        <a:t>4 «В» </a:t>
                      </a:r>
                      <a:endParaRPr lang="ru-RU" dirty="0" smtClean="0"/>
                    </a:p>
                  </a:txBody>
                  <a:tcPr/>
                </a:tc>
              </a:tr>
              <a:tr h="336841"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rgbClr val="000099"/>
                          </a:solidFill>
                          <a:latin typeface="Comic Sans MS" pitchFamily="66" charset="0"/>
                        </a:rPr>
                        <a:t>В лапту 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3684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Font typeface="Wingdings" pitchFamily="2" charset="2"/>
                        <a:buNone/>
                      </a:pPr>
                      <a:r>
                        <a:rPr lang="ru-RU" sz="1800" i="1" dirty="0" smtClean="0">
                          <a:solidFill>
                            <a:srgbClr val="000099"/>
                          </a:solidFill>
                          <a:latin typeface="Comic Sans MS" pitchFamily="66" charset="0"/>
                        </a:rPr>
                        <a:t>В разные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369815"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rgbClr val="000099"/>
                          </a:solidFill>
                          <a:latin typeface="Comic Sans MS" pitchFamily="66" charset="0"/>
                        </a:rPr>
                        <a:t>Спортивные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  <a:tr h="4797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>
                          <a:solidFill>
                            <a:srgbClr val="000099"/>
                          </a:solidFill>
                          <a:latin typeface="Comic Sans MS" pitchFamily="66" charset="0"/>
                        </a:rPr>
                        <a:t>Не играю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6" y="188913"/>
            <a:ext cx="8435975" cy="3744912"/>
          </a:xfrm>
        </p:spPr>
        <p:txBody>
          <a:bodyPr/>
          <a:lstStyle/>
          <a:p>
            <a:r>
              <a:rPr lang="ru-RU" b="1" i="1" dirty="0">
                <a:solidFill>
                  <a:schemeClr val="accent6"/>
                </a:solidFill>
              </a:rPr>
              <a:t>На вопрос «Какие игры ты предпочитаешь компьютерные, настольные, подвижные»? Ребята ответили: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78855" name="Picture 9" descr="people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4" y="4076700"/>
            <a:ext cx="23034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6" name="Picture 12" descr="11 (54)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4365626"/>
            <a:ext cx="165576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7" name="Picture 4" descr="b3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4508500"/>
            <a:ext cx="19431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8229600" cy="836613"/>
          </a:xfrm>
        </p:spPr>
        <p:txBody>
          <a:bodyPr/>
          <a:lstStyle/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4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«А»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класс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5013325"/>
            <a:ext cx="8229600" cy="1655763"/>
          </a:xfrm>
        </p:spPr>
        <p:txBody>
          <a:bodyPr/>
          <a:lstStyle/>
          <a:p>
            <a:pPr marL="533345" indent="-533345"/>
            <a:endParaRPr lang="ru-RU" sz="1600" i="1" dirty="0">
              <a:solidFill>
                <a:srgbClr val="9999FF"/>
              </a:solidFill>
              <a:latin typeface="Comic Sans MS" pitchFamily="66" charset="0"/>
            </a:endParaRPr>
          </a:p>
          <a:p>
            <a:pPr marL="533345" indent="-533345"/>
            <a:r>
              <a:rPr lang="ru-RU" sz="2400" i="1" dirty="0">
                <a:solidFill>
                  <a:srgbClr val="9999FF"/>
                </a:solidFill>
                <a:latin typeface="Comic Sans MS" pitchFamily="66" charset="0"/>
              </a:rPr>
              <a:t>1. Настольные </a:t>
            </a:r>
          </a:p>
          <a:p>
            <a:pPr marL="533345" indent="-533345"/>
            <a:r>
              <a:rPr lang="ru-RU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2. </a:t>
            </a:r>
            <a:r>
              <a:rPr lang="ru-RU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Компьютерные</a:t>
            </a:r>
          </a:p>
          <a:p>
            <a:pPr marL="533345" indent="-533345"/>
            <a:r>
              <a:rPr lang="ru-RU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3 Подвижные </a:t>
            </a:r>
            <a:endParaRPr lang="ru-RU" sz="2400" i="1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 marL="533345" indent="-533345"/>
            <a:r>
              <a:rPr lang="ru-RU" sz="2400" i="1" dirty="0" smtClean="0">
                <a:solidFill>
                  <a:srgbClr val="FFFFCC"/>
                </a:solidFill>
                <a:latin typeface="Comic Sans MS" pitchFamily="66" charset="0"/>
              </a:rPr>
              <a:t>3.спортивные</a:t>
            </a:r>
            <a:endParaRPr lang="ru-RU" sz="2400" i="1" dirty="0">
              <a:solidFill>
                <a:srgbClr val="FFFFCC"/>
              </a:solidFill>
              <a:latin typeface="Comic Sans MS" pitchFamily="66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047673486"/>
              </p:ext>
            </p:extLst>
          </p:nvPr>
        </p:nvGraphicFramePr>
        <p:xfrm>
          <a:off x="1547664" y="141277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8229600" cy="836613"/>
          </a:xfrm>
        </p:spPr>
        <p:txBody>
          <a:bodyPr/>
          <a:lstStyle/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4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«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Б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»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класс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5013325"/>
            <a:ext cx="8229600" cy="1655763"/>
          </a:xfrm>
        </p:spPr>
        <p:txBody>
          <a:bodyPr/>
          <a:lstStyle/>
          <a:p>
            <a:pPr marL="533345" indent="-533345"/>
            <a:endParaRPr lang="ru-RU" sz="1600" i="1" dirty="0">
              <a:solidFill>
                <a:srgbClr val="9999FF"/>
              </a:solidFill>
              <a:latin typeface="Comic Sans MS" pitchFamily="66" charset="0"/>
            </a:endParaRPr>
          </a:p>
          <a:p>
            <a:pPr marL="533345" indent="-533345"/>
            <a:r>
              <a:rPr lang="ru-RU" sz="2400" i="1" dirty="0">
                <a:solidFill>
                  <a:srgbClr val="9999FF"/>
                </a:solidFill>
                <a:latin typeface="Comic Sans MS" pitchFamily="66" charset="0"/>
              </a:rPr>
              <a:t>1. Настольные </a:t>
            </a:r>
          </a:p>
          <a:p>
            <a:pPr marL="533345" indent="-533345"/>
            <a:r>
              <a:rPr lang="ru-RU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2. </a:t>
            </a:r>
            <a:r>
              <a:rPr lang="ru-RU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Компьютерные</a:t>
            </a:r>
          </a:p>
          <a:p>
            <a:pPr marL="533345" indent="-533345"/>
            <a:r>
              <a:rPr lang="ru-RU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3 Подвижные </a:t>
            </a:r>
            <a:endParaRPr lang="ru-RU" sz="2400" i="1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 marL="533345" indent="-533345"/>
            <a:r>
              <a:rPr lang="ru-RU" sz="2400" i="1" dirty="0" smtClean="0">
                <a:solidFill>
                  <a:srgbClr val="FFFFCC"/>
                </a:solidFill>
                <a:latin typeface="Comic Sans MS" pitchFamily="66" charset="0"/>
              </a:rPr>
              <a:t>3.спортивные</a:t>
            </a:r>
            <a:endParaRPr lang="ru-RU" sz="2400" i="1" dirty="0">
              <a:solidFill>
                <a:srgbClr val="FFFFCC"/>
              </a:solidFill>
              <a:latin typeface="Comic Sans MS" pitchFamily="66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38395594"/>
              </p:ext>
            </p:extLst>
          </p:nvPr>
        </p:nvGraphicFramePr>
        <p:xfrm>
          <a:off x="1547664" y="141277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6366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2751"/>
            <a:ext cx="8229600" cy="709613"/>
          </a:xfrm>
        </p:spPr>
        <p:txBody>
          <a:bodyPr/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4«В»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класс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51520" y="5157192"/>
            <a:ext cx="8229600" cy="1439862"/>
          </a:xfrm>
        </p:spPr>
        <p:txBody>
          <a:bodyPr/>
          <a:lstStyle/>
          <a:p>
            <a:pPr marL="533345" indent="-533345">
              <a:lnSpc>
                <a:spcPct val="80000"/>
              </a:lnSpc>
            </a:pPr>
            <a:endParaRPr lang="ru-RU" sz="1600" i="1" dirty="0">
              <a:solidFill>
                <a:srgbClr val="FF99FF"/>
              </a:solidFill>
              <a:latin typeface="Comic Sans MS" pitchFamily="66" charset="0"/>
            </a:endParaRPr>
          </a:p>
          <a:p>
            <a:pPr marL="533345" indent="-533345">
              <a:lnSpc>
                <a:spcPct val="80000"/>
              </a:lnSpc>
            </a:pPr>
            <a:r>
              <a:rPr lang="ru-RU" sz="2800" i="1" dirty="0">
                <a:solidFill>
                  <a:srgbClr val="9999FF"/>
                </a:solidFill>
                <a:latin typeface="Comic Sans MS" pitchFamily="66" charset="0"/>
              </a:rPr>
              <a:t>1. Настольные</a:t>
            </a:r>
          </a:p>
          <a:p>
            <a:pPr marL="533345" indent="-533345">
              <a:lnSpc>
                <a:spcPct val="80000"/>
              </a:lnSpc>
            </a:pPr>
            <a:r>
              <a:rPr lang="ru-RU" sz="2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2. </a:t>
            </a:r>
            <a:r>
              <a:rPr lang="ru-RU" sz="28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Компьютерные</a:t>
            </a:r>
          </a:p>
          <a:p>
            <a:pPr marL="533345" indent="-533345">
              <a:lnSpc>
                <a:spcPct val="80000"/>
              </a:lnSpc>
            </a:pPr>
            <a:r>
              <a:rPr lang="ru-RU" sz="28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3 Подвижные</a:t>
            </a:r>
            <a:endParaRPr lang="ru-RU" sz="2800" i="1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 marL="533345" indent="-533345">
              <a:lnSpc>
                <a:spcPct val="80000"/>
              </a:lnSpc>
            </a:pPr>
            <a:r>
              <a:rPr lang="ru-RU" sz="2800" i="1" dirty="0">
                <a:solidFill>
                  <a:srgbClr val="FFFFCC"/>
                </a:solidFill>
                <a:latin typeface="Comic Sans MS" pitchFamily="66" charset="0"/>
              </a:rPr>
              <a:t>3. Подвижные и спортивные</a:t>
            </a:r>
            <a:r>
              <a:rPr lang="ru-RU" sz="2000" dirty="0"/>
              <a:t>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05823185"/>
              </p:ext>
            </p:extLst>
          </p:nvPr>
        </p:nvGraphicFramePr>
        <p:xfrm>
          <a:off x="1259632" y="119675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9" y="188913"/>
            <a:ext cx="8507412" cy="2303462"/>
          </a:xfrm>
        </p:spPr>
        <p:txBody>
          <a:bodyPr/>
          <a:lstStyle/>
          <a:p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</a:rPr>
              <a:t>Результаты анкетирования показывают, что ребята предпочитают играть в современные компьютерные игры. </a:t>
            </a:r>
          </a:p>
        </p:txBody>
      </p:sp>
      <p:pic>
        <p:nvPicPr>
          <p:cNvPr id="7" name="Содержимое 6" descr="af1be1bab73a843815741e06a50cc978uniqueidkindp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564904"/>
            <a:ext cx="3360373" cy="2520280"/>
          </a:xfrm>
        </p:spPr>
      </p:pic>
      <p:pic>
        <p:nvPicPr>
          <p:cNvPr id="8" name="Рисунок 7" descr="shutterstock_104488814-500x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140968"/>
            <a:ext cx="4762500" cy="31718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исследования: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052513"/>
            <a:ext cx="8229600" cy="54721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000" b="1" i="1" dirty="0">
                <a:latin typeface="Comic Sans MS" pitchFamily="66" charset="0"/>
              </a:rPr>
              <a:t>  </a:t>
            </a:r>
            <a:r>
              <a:rPr lang="ru-RU" sz="4000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выяснить, в какие игры предпочитают играть ребята:</a:t>
            </a:r>
            <a:r>
              <a:rPr lang="en-US" sz="4000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подвижные или компьютерные?</a:t>
            </a:r>
            <a:r>
              <a:rPr lang="ru-RU" sz="3600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ru-RU" sz="3600" i="1" dirty="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ru-RU" i="1" dirty="0">
              <a:latin typeface="Comic Sans MS" pitchFamily="66" charset="0"/>
            </a:endParaRPr>
          </a:p>
        </p:txBody>
      </p:sp>
      <p:pic>
        <p:nvPicPr>
          <p:cNvPr id="63496" name="Picture 8" descr="ком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714474"/>
            <a:ext cx="3457452" cy="2626001"/>
          </a:xfrm>
          <a:prstGeom prst="rect">
            <a:avLst/>
          </a:prstGeom>
          <a:noFill/>
        </p:spPr>
      </p:pic>
      <p:pic>
        <p:nvPicPr>
          <p:cNvPr id="63497" name="Picture 9" descr="adid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689539"/>
            <a:ext cx="3168848" cy="26922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Вывод: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4525963"/>
          </a:xfrm>
        </p:spPr>
        <p:txBody>
          <a:bodyPr/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Моя гипотеза о том, что ребята мало играют в  подвижные игры и предпочитают компьютерные,  подтвердилась. 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27591"/>
            <a:ext cx="8229600" cy="792162"/>
          </a:xfrm>
        </p:spPr>
        <p:txBody>
          <a:bodyPr/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исследования: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8640762" cy="5805487"/>
          </a:xfrm>
        </p:spPr>
        <p:txBody>
          <a:bodyPr/>
          <a:lstStyle/>
          <a:p>
            <a:pPr marL="609537" indent="-609537">
              <a:lnSpc>
                <a:spcPct val="90000"/>
              </a:lnSpc>
            </a:pPr>
            <a:r>
              <a:rPr lang="ru-RU" sz="3600" dirty="0">
                <a:solidFill>
                  <a:srgbClr val="000099"/>
                </a:solidFill>
              </a:rPr>
              <a:t>1. Провести исследование среди учащихся начальных классов по предпочтению ими видов игр. </a:t>
            </a:r>
          </a:p>
          <a:p>
            <a:pPr marL="609537" indent="-609537">
              <a:lnSpc>
                <a:spcPct val="90000"/>
              </a:lnSpc>
            </a:pPr>
            <a:r>
              <a:rPr lang="ru-RU" sz="3600" dirty="0">
                <a:solidFill>
                  <a:srgbClr val="000099"/>
                </a:solidFill>
              </a:rPr>
              <a:t>2. Изучить историю  русских подвижных игр. </a:t>
            </a:r>
          </a:p>
          <a:p>
            <a:pPr marL="609537" indent="-609537">
              <a:lnSpc>
                <a:spcPct val="90000"/>
              </a:lnSpc>
            </a:pPr>
            <a:r>
              <a:rPr lang="ru-RU" sz="3600" dirty="0">
                <a:solidFill>
                  <a:srgbClr val="000099"/>
                </a:solidFill>
              </a:rPr>
              <a:t>3. Выяснить влияние подвижных и компьютерных игр на здоровье детей.</a:t>
            </a:r>
          </a:p>
          <a:p>
            <a:pPr marL="609537" indent="-609537">
              <a:lnSpc>
                <a:spcPct val="90000"/>
              </a:lnSpc>
            </a:pPr>
            <a:r>
              <a:rPr lang="ru-RU" sz="3600" dirty="0">
                <a:solidFill>
                  <a:srgbClr val="000099"/>
                </a:solidFill>
              </a:rPr>
              <a:t>4. Заинтересовать учащихся начальных классов подвижными играми.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71550"/>
          </a:xfrm>
        </p:spPr>
        <p:txBody>
          <a:bodyPr/>
          <a:lstStyle/>
          <a:p>
            <a:pPr algn="l"/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 исследования: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268413"/>
            <a:ext cx="8712968" cy="55895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i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русские </a:t>
            </a:r>
            <a:r>
              <a:rPr lang="ru-RU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подвижные игры и </a:t>
            </a:r>
            <a:r>
              <a:rPr lang="ru-RU" i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современные игры детей.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Предмет </a:t>
            </a:r>
            <a:r>
              <a:rPr lang="ru-RU" sz="44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исследования:</a:t>
            </a:r>
            <a:r>
              <a:rPr lang="ru-RU" sz="44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ru-RU" i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влияние  </a:t>
            </a:r>
            <a:r>
              <a:rPr lang="ru-RU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подвижных </a:t>
            </a:r>
            <a:r>
              <a:rPr lang="en-US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компьютерных игр  на здоровье </a:t>
            </a:r>
            <a:r>
              <a:rPr lang="ru-RU" i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</a:t>
            </a:r>
            <a:r>
              <a:rPr lang="ru-RU" sz="44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исследования:</a:t>
            </a:r>
            <a:r>
              <a:rPr lang="ru-RU" sz="44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ru-RU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наблюдение, анкетирование, изучение литературы</a:t>
            </a:r>
            <a:r>
              <a:rPr lang="ru-RU" i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опрос.</a:t>
            </a:r>
            <a:endParaRPr lang="ru-RU" i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1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29600" cy="345757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5400" b="1" i="1" dirty="0">
                <a:solidFill>
                  <a:schemeClr val="accent2">
                    <a:lumMod val="75000"/>
                  </a:schemeClr>
                </a:solidFill>
              </a:rPr>
              <a:t>Гипотеза:  </a:t>
            </a:r>
            <a:r>
              <a:rPr lang="ru-RU" sz="3600" i="1" dirty="0">
                <a:solidFill>
                  <a:schemeClr val="accent6"/>
                </a:solidFill>
              </a:rPr>
              <a:t>предполагаю, что ребята отдают предпочтение компьютерным играм</a:t>
            </a:r>
            <a:r>
              <a:rPr lang="ru-RU" sz="5400" dirty="0">
                <a:solidFill>
                  <a:schemeClr val="accent6"/>
                </a:solidFill>
              </a:rPr>
              <a:t>.</a:t>
            </a:r>
            <a:r>
              <a:rPr lang="ru-RU" dirty="0">
                <a:solidFill>
                  <a:schemeClr val="accent6"/>
                </a:solidFill>
              </a:rPr>
              <a:t> </a:t>
            </a:r>
          </a:p>
        </p:txBody>
      </p:sp>
      <p:pic>
        <p:nvPicPr>
          <p:cNvPr id="4" name="Рисунок 3" descr="5b2a2624cb6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789040"/>
            <a:ext cx="4824536" cy="25202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764021" cy="3573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60032" y="836712"/>
            <a:ext cx="4283968" cy="1656184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accent6"/>
                </a:solidFill>
              </a:rPr>
              <a:t>Влияние подвижных игр на здоровье детей.</a:t>
            </a:r>
            <a:r>
              <a:rPr lang="ru-RU" sz="2000" dirty="0" smtClean="0">
                <a:solidFill>
                  <a:schemeClr val="accent6"/>
                </a:solidFill>
              </a:rPr>
              <a:t/>
            </a:r>
            <a:br>
              <a:rPr lang="ru-RU" sz="2000" dirty="0" smtClean="0">
                <a:solidFill>
                  <a:schemeClr val="accent6"/>
                </a:solidFill>
              </a:rPr>
            </a:br>
            <a:endParaRPr lang="ru-RU" sz="2000" dirty="0">
              <a:solidFill>
                <a:schemeClr val="accent6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74994"/>
            <a:ext cx="4644008" cy="3483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4300646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chemeClr val="accent6"/>
                </a:solidFill>
              </a:rPr>
              <a:t>Медицинский работник </a:t>
            </a:r>
          </a:p>
          <a:p>
            <a:r>
              <a:rPr lang="ru-RU" sz="2000" i="1" dirty="0" smtClean="0">
                <a:solidFill>
                  <a:schemeClr val="accent6"/>
                </a:solidFill>
              </a:rPr>
              <a:t>нашей школы: </a:t>
            </a:r>
          </a:p>
          <a:p>
            <a:r>
              <a:rPr lang="ru-RU" sz="2000" i="1" dirty="0" smtClean="0">
                <a:solidFill>
                  <a:schemeClr val="accent6"/>
                </a:solidFill>
              </a:rPr>
              <a:t>Бондаренко Светлана Ивановна</a:t>
            </a:r>
            <a:endParaRPr lang="ru-RU" sz="2000" i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371600"/>
          </a:xfrm>
        </p:spPr>
        <p:txBody>
          <a:bodyPr/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Негативные влияния, которые оказывает компьютер на организм: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2204864"/>
            <a:ext cx="4536504" cy="4319762"/>
          </a:xfrm>
        </p:spPr>
        <p:txBody>
          <a:bodyPr/>
          <a:lstStyle/>
          <a:p>
            <a:pPr marL="533345" indent="-533345">
              <a:lnSpc>
                <a:spcPct val="90000"/>
              </a:lnSpc>
            </a:pPr>
            <a:endParaRPr lang="ru-RU" sz="2400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Вред-и-Негативное-влияние-работа-за-компьютером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71600" y="2348880"/>
            <a:ext cx="7128792" cy="450912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2751"/>
            <a:ext cx="8229600" cy="939800"/>
          </a:xfrm>
        </p:spPr>
        <p:txBody>
          <a:bodyPr/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Влияние компьютера на организм человека.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7764" name="Picture 4" descr="Изображение1 0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6" y="1628775"/>
            <a:ext cx="4392613" cy="4824413"/>
          </a:xfrm>
          <a:noFill/>
          <a:ln/>
        </p:spPr>
      </p:pic>
      <p:sp>
        <p:nvSpPr>
          <p:cNvPr id="117767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4499992" y="1772816"/>
            <a:ext cx="4186808" cy="4751809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dirty="0">
                <a:solidFill>
                  <a:schemeClr val="accent6"/>
                </a:solidFill>
              </a:rPr>
              <a:t>     </a:t>
            </a:r>
            <a:r>
              <a:rPr lang="ru-RU" sz="2000" i="1" dirty="0">
                <a:solidFill>
                  <a:schemeClr val="accent6"/>
                </a:solidFill>
              </a:rPr>
              <a:t>Джейсон в компьютерных   играх  всемогущ и практически неуязвим, но </a:t>
            </a:r>
            <a:r>
              <a:rPr lang="ru-RU" sz="2000" i="1" dirty="0" smtClean="0">
                <a:solidFill>
                  <a:schemeClr val="accent6"/>
                </a:solidFill>
              </a:rPr>
              <a:t>ему осталось </a:t>
            </a:r>
            <a:r>
              <a:rPr lang="ru-RU" sz="2000" i="1" dirty="0">
                <a:solidFill>
                  <a:schemeClr val="accent6"/>
                </a:solidFill>
              </a:rPr>
              <a:t>жить всего несколько лет, да и те он проведёт в инвалидном </a:t>
            </a:r>
            <a:r>
              <a:rPr lang="ru-RU" sz="1800" i="1" dirty="0" smtClean="0">
                <a:solidFill>
                  <a:schemeClr val="accent6"/>
                </a:solidFill>
              </a:rPr>
              <a:t>кресле</a:t>
            </a:r>
            <a:r>
              <a:rPr lang="ru-RU" dirty="0" smtClean="0">
                <a:solidFill>
                  <a:schemeClr val="accent6"/>
                </a:solidFill>
              </a:rPr>
              <a:t>.</a:t>
            </a:r>
            <a:r>
              <a:rPr lang="ru-RU" sz="2000" dirty="0" smtClean="0">
                <a:solidFill>
                  <a:schemeClr val="accent6"/>
                </a:solidFill>
              </a:rPr>
              <a:t> </a:t>
            </a:r>
            <a:r>
              <a:rPr lang="ru-RU" sz="2000" i="1" dirty="0" smtClean="0">
                <a:solidFill>
                  <a:schemeClr val="accent6"/>
                </a:solidFill>
              </a:rPr>
              <a:t>Он проживает в городке Кросби (США, штат Техас). «Живёт» в игре </a:t>
            </a:r>
            <a:r>
              <a:rPr lang="ru-RU" sz="2000" i="1" dirty="0" err="1" smtClean="0">
                <a:solidFill>
                  <a:schemeClr val="accent6"/>
                </a:solidFill>
              </a:rPr>
              <a:t>Rurouni</a:t>
            </a:r>
            <a:r>
              <a:rPr lang="ru-RU" sz="2000" i="1" dirty="0" smtClean="0">
                <a:solidFill>
                  <a:schemeClr val="accent6"/>
                </a:solidFill>
              </a:rPr>
              <a:t> </a:t>
            </a:r>
            <a:r>
              <a:rPr lang="ru-RU" sz="2000" i="1" dirty="0" err="1" smtClean="0">
                <a:solidFill>
                  <a:schemeClr val="accent6"/>
                </a:solidFill>
              </a:rPr>
              <a:t>Kenshin</a:t>
            </a:r>
            <a:r>
              <a:rPr lang="ru-RU" sz="2000" i="1" dirty="0" smtClean="0">
                <a:solidFill>
                  <a:schemeClr val="accent6"/>
                </a:solidFill>
              </a:rPr>
              <a:t>, в среднем – 80 часов в неделю.</a:t>
            </a:r>
            <a:endParaRPr lang="ru-RU" sz="2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008062"/>
          </a:xfrm>
        </p:spPr>
        <p:txBody>
          <a:bodyPr/>
          <a:lstStyle/>
          <a:p>
            <a:r>
              <a:rPr lang="ru-RU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Подвижные игры укрепляют здоровье</a:t>
            </a:r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8" y="2925486"/>
            <a:ext cx="4223024" cy="3167267"/>
          </a:xfrm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51520" y="1607027"/>
            <a:ext cx="8712968" cy="95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 anchor="ctr">
            <a:spAutoFit/>
          </a:bodyPr>
          <a:lstStyle/>
          <a:p>
            <a:r>
              <a:rPr lang="ru-RU" sz="2800" i="1" dirty="0">
                <a:solidFill>
                  <a:schemeClr val="accent6"/>
                </a:solidFill>
              </a:rPr>
              <a:t>Подвижные игры имеют </a:t>
            </a:r>
            <a:r>
              <a:rPr lang="ru-RU" sz="2800" i="1" dirty="0" smtClean="0">
                <a:solidFill>
                  <a:schemeClr val="accent6"/>
                </a:solidFill>
              </a:rPr>
              <a:t>оздоровительное, </a:t>
            </a:r>
            <a:r>
              <a:rPr lang="ru-RU" sz="2800" i="1" dirty="0">
                <a:solidFill>
                  <a:schemeClr val="accent6"/>
                </a:solidFill>
              </a:rPr>
              <a:t>воспитательное и образовательное </a:t>
            </a:r>
            <a:r>
              <a:rPr lang="ru-RU" sz="2800" i="1" dirty="0" smtClean="0">
                <a:solidFill>
                  <a:schemeClr val="accent6"/>
                </a:solidFill>
              </a:rPr>
              <a:t>значение. </a:t>
            </a:r>
            <a:endParaRPr lang="ru-RU" sz="2800" i="1" dirty="0">
              <a:solidFill>
                <a:schemeClr val="accent6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24944"/>
            <a:ext cx="4320480" cy="32403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n_tietrad_v_klietku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Fon_tietrad_v_klietku</Template>
  <TotalTime>1528</TotalTime>
  <Words>506</Words>
  <Application>Microsoft Office PowerPoint</Application>
  <PresentationFormat>Экран (4:3)</PresentationFormat>
  <Paragraphs>100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Comic Sans MS</vt:lpstr>
      <vt:lpstr>Tahoma</vt:lpstr>
      <vt:lpstr>Wingdings</vt:lpstr>
      <vt:lpstr>Fon_tietrad_v_klietku</vt:lpstr>
      <vt:lpstr>Исследовательская работа на тему: «Подвижные игры или компьютерные для детей?»</vt:lpstr>
      <vt:lpstr>Цель исследования:</vt:lpstr>
      <vt:lpstr>Задачи исследования:</vt:lpstr>
      <vt:lpstr>Объект исследования: </vt:lpstr>
      <vt:lpstr>Гипотеза:  предполагаю, что ребята отдают предпочтение компьютерным играм. </vt:lpstr>
      <vt:lpstr>Влияние подвижных игр на здоровье детей. </vt:lpstr>
      <vt:lpstr>Негативные влияния, которые оказывает компьютер на организм: </vt:lpstr>
      <vt:lpstr>Влияние компьютера на организм человека.</vt:lpstr>
      <vt:lpstr>Подвижные игры укрепляют здоровье</vt:lpstr>
      <vt:lpstr>Презентация PowerPoint</vt:lpstr>
      <vt:lpstr>Игра развивала физическую силу, ловкость, находчивость, а также умение петь и плясать, рассказывать сказки, подражать пению птиц и повадкам животных.  </vt:lpstr>
      <vt:lpstr>Зимой дети катались на коньках и санках, играли в снежки, брали штурмом снежные крепости .</vt:lpstr>
      <vt:lpstr>Презентация PowerPoint</vt:lpstr>
      <vt:lpstr>Анкетирование показало, что ребята знают подвижные игры:</vt:lpstr>
      <vt:lpstr>На вопрос «Какие игры ты предпочитаешь компьютерные, настольные, подвижные»? Ребята ответили:</vt:lpstr>
      <vt:lpstr>4 «А» класс</vt:lpstr>
      <vt:lpstr>4 «Б» класс</vt:lpstr>
      <vt:lpstr>4«В» класс</vt:lpstr>
      <vt:lpstr>Результаты анкетирования показывают, что ребята предпочитают играть в современные компьютерные игры. </vt:lpstr>
      <vt:lpstr>Вывод: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 – исследовательская работа на тему:  Русские подвижные игры и современные игры детей</dc:title>
  <dc:creator>Сергей</dc:creator>
  <cp:lastModifiedBy>acer</cp:lastModifiedBy>
  <cp:revision>72</cp:revision>
  <dcterms:created xsi:type="dcterms:W3CDTF">2011-02-06T12:44:07Z</dcterms:created>
  <dcterms:modified xsi:type="dcterms:W3CDTF">2016-04-11T19:04:36Z</dcterms:modified>
</cp:coreProperties>
</file>