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9" r:id="rId2"/>
    <p:sldId id="257" r:id="rId3"/>
    <p:sldId id="258" r:id="rId4"/>
    <p:sldId id="259" r:id="rId5"/>
    <p:sldId id="291" r:id="rId6"/>
    <p:sldId id="261" r:id="rId7"/>
    <p:sldId id="264" r:id="rId8"/>
    <p:sldId id="292" r:id="rId9"/>
    <p:sldId id="293" r:id="rId10"/>
    <p:sldId id="294" r:id="rId11"/>
    <p:sldId id="295" r:id="rId12"/>
    <p:sldId id="297" r:id="rId13"/>
    <p:sldId id="298" r:id="rId14"/>
    <p:sldId id="299" r:id="rId15"/>
    <p:sldId id="303" r:id="rId16"/>
    <p:sldId id="306" r:id="rId17"/>
    <p:sldId id="304" r:id="rId18"/>
    <p:sldId id="30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159" autoAdjust="0"/>
  </p:normalViewPr>
  <p:slideViewPr>
    <p:cSldViewPr>
      <p:cViewPr>
        <p:scale>
          <a:sx n="91" d="100"/>
          <a:sy n="91" d="100"/>
        </p:scale>
        <p:origin x="-774" y="9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Любите ли Вы шоколад?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48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Полезен ли шоколад?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знаю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15</c:v>
                </c:pt>
                <c:pt idx="1">
                  <c:v>16</c:v>
                </c:pt>
                <c:pt idx="2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Интересно ли Вам узнать о пользе и вреде шоколада?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47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FB313D6-1395-4684-9344-B6100D6F065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0F2018E-8E38-47FE-8085-4EFD00F32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313D6-1395-4684-9344-B6100D6F065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F2018E-8E38-47FE-8085-4EFD00F32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FB313D6-1395-4684-9344-B6100D6F065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0F2018E-8E38-47FE-8085-4EFD00F32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313D6-1395-4684-9344-B6100D6F065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F2018E-8E38-47FE-8085-4EFD00F32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B313D6-1395-4684-9344-B6100D6F065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0F2018E-8E38-47FE-8085-4EFD00F32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313D6-1395-4684-9344-B6100D6F065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F2018E-8E38-47FE-8085-4EFD00F32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313D6-1395-4684-9344-B6100D6F065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F2018E-8E38-47FE-8085-4EFD00F32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313D6-1395-4684-9344-B6100D6F065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F2018E-8E38-47FE-8085-4EFD00F32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B313D6-1395-4684-9344-B6100D6F065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F2018E-8E38-47FE-8085-4EFD00F32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313D6-1395-4684-9344-B6100D6F065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F2018E-8E38-47FE-8085-4EFD00F32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B313D6-1395-4684-9344-B6100D6F065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F2018E-8E38-47FE-8085-4EFD00F325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FB313D6-1395-4684-9344-B6100D6F065D}" type="datetimeFigureOut">
              <a:rPr lang="ru-RU" smtClean="0"/>
              <a:pPr/>
              <a:t>10.04.2016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0F2018E-8E38-47FE-8085-4EFD00F325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ip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9518" y="3933056"/>
            <a:ext cx="5540954" cy="2567778"/>
          </a:xfrm>
        </p:spPr>
        <p:txBody>
          <a:bodyPr>
            <a:normAutofit fontScale="90000"/>
          </a:bodyPr>
          <a:lstStyle/>
          <a:p>
            <a:r>
              <a:rPr lang="ru-RU" sz="2200" i="1" dirty="0" smtClean="0">
                <a:solidFill>
                  <a:schemeClr val="tx1"/>
                </a:solidFill>
              </a:rPr>
              <a:t>Исследовательская работа</a:t>
            </a:r>
            <a:br>
              <a:rPr lang="ru-RU" sz="2200" i="1" dirty="0" smtClean="0">
                <a:solidFill>
                  <a:schemeClr val="tx1"/>
                </a:solidFill>
              </a:rPr>
            </a:br>
            <a:r>
              <a:rPr lang="ru-RU" sz="2200" i="1" dirty="0" smtClean="0">
                <a:solidFill>
                  <a:schemeClr val="tx1"/>
                </a:solidFill>
              </a:rPr>
              <a:t>учащегося 3 «в» класса</a:t>
            </a:r>
            <a:br>
              <a:rPr lang="ru-RU" sz="2200" i="1" dirty="0" smtClean="0">
                <a:solidFill>
                  <a:schemeClr val="tx1"/>
                </a:solidFill>
              </a:rPr>
            </a:br>
            <a:r>
              <a:rPr lang="ru-RU" sz="2200" i="1" dirty="0" smtClean="0">
                <a:solidFill>
                  <a:schemeClr val="tx1"/>
                </a:solidFill>
              </a:rPr>
              <a:t>МБОУ  </a:t>
            </a:r>
            <a:r>
              <a:rPr lang="ru-RU" sz="2200" i="1" dirty="0" err="1" smtClean="0">
                <a:solidFill>
                  <a:schemeClr val="tx1"/>
                </a:solidFill>
              </a:rPr>
              <a:t>Кулешовской</a:t>
            </a:r>
            <a:r>
              <a:rPr lang="ru-RU" sz="2200" i="1" dirty="0" smtClean="0">
                <a:solidFill>
                  <a:schemeClr val="tx1"/>
                </a:solidFill>
              </a:rPr>
              <a:t> СОШ №16 </a:t>
            </a:r>
            <a:br>
              <a:rPr lang="ru-RU" sz="2200" i="1" dirty="0" smtClean="0">
                <a:solidFill>
                  <a:schemeClr val="tx1"/>
                </a:solidFill>
              </a:rPr>
            </a:br>
            <a:r>
              <a:rPr lang="ru-RU" sz="2200" i="1" dirty="0" smtClean="0">
                <a:solidFill>
                  <a:schemeClr val="tx1"/>
                </a:solidFill>
              </a:rPr>
              <a:t>Азовского района</a:t>
            </a:r>
            <a:br>
              <a:rPr lang="ru-RU" sz="2200" i="1" dirty="0" smtClean="0">
                <a:solidFill>
                  <a:schemeClr val="tx1"/>
                </a:solidFill>
              </a:rPr>
            </a:br>
            <a:r>
              <a:rPr lang="ru-RU" sz="2200" i="1" dirty="0" smtClean="0">
                <a:solidFill>
                  <a:schemeClr val="tx1"/>
                </a:solidFill>
              </a:rPr>
              <a:t/>
            </a:r>
            <a:br>
              <a:rPr lang="ru-RU" sz="2200" i="1" dirty="0" smtClean="0">
                <a:solidFill>
                  <a:schemeClr val="tx1"/>
                </a:solidFill>
              </a:rPr>
            </a:br>
            <a:r>
              <a:rPr lang="ru-RU" sz="22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Настенко</a:t>
            </a:r>
            <a:r>
              <a:rPr lang="ru-RU" sz="22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Архипа </a:t>
            </a:r>
            <a:r>
              <a:rPr lang="ru-RU" sz="2200" i="1" dirty="0" smtClean="0">
                <a:solidFill>
                  <a:schemeClr val="tx1"/>
                </a:solidFill>
              </a:rPr>
              <a:t/>
            </a:r>
            <a:br>
              <a:rPr lang="ru-RU" sz="2200" i="1" dirty="0" smtClean="0">
                <a:solidFill>
                  <a:schemeClr val="tx1"/>
                </a:solidFill>
              </a:rPr>
            </a:b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28604"/>
            <a:ext cx="8358214" cy="3000396"/>
          </a:xfrm>
        </p:spPr>
        <p:txBody>
          <a:bodyPr>
            <a:normAutofit/>
          </a:bodyPr>
          <a:lstStyle/>
          <a:p>
            <a:pPr algn="l"/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Шоколад: </a:t>
            </a:r>
          </a:p>
          <a:p>
            <a:pPr algn="l"/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вред </a:t>
            </a:r>
          </a:p>
          <a:p>
            <a:r>
              <a:rPr lang="ru-RU" sz="4400" b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или</a:t>
            </a:r>
            <a:endParaRPr lang="ru-RU" sz="44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польза?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6" descr="шоколад-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76872"/>
            <a:ext cx="4644008" cy="458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836712"/>
          <a:ext cx="7943848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764704"/>
          <a:ext cx="7920880" cy="5429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5890666"/>
          </a:xfrm>
        </p:spPr>
        <p:txBody>
          <a:bodyPr>
            <a:noAutofit/>
          </a:bodyPr>
          <a:lstStyle/>
          <a:p>
            <a:pPr algn="ctr"/>
            <a:r>
              <a:rPr lang="ru-RU" sz="3000" b="0" dirty="0" smtClean="0">
                <a:solidFill>
                  <a:schemeClr val="accent6">
                    <a:lumMod val="50000"/>
                  </a:schemeClr>
                </a:solidFill>
              </a:rPr>
              <a:t>Таким образом, можно сделать вывод, что  шоколад - любимое лакомство детей и взрослых, но сведений о нем они знают мало. Шоколад может принести как пользу, так и нанести вред здоровью человека. В шоколаде, как известно, содержится много полезных для роста и развития организма микроэлементов таких как: фтор, фосфор, магний, кальций и железо. Итак, рассмотрим воздействие этого лакомства на человека.</a:t>
            </a:r>
            <a:endParaRPr lang="ru-RU" sz="3000" b="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166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Есть</a:t>
            </a:r>
            <a:r>
              <a:rPr lang="ru-RU" dirty="0" smtClean="0"/>
              <a:t> или </a:t>
            </a:r>
            <a:r>
              <a:rPr lang="ru-RU" dirty="0" smtClean="0">
                <a:solidFill>
                  <a:srgbClr val="FF0000"/>
                </a:solidFill>
              </a:rPr>
              <a:t>не есть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                  Польза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                     </a:t>
            </a:r>
            <a:r>
              <a:rPr lang="ru-RU" dirty="0" smtClean="0">
                <a:solidFill>
                  <a:srgbClr val="FF0000"/>
                </a:solidFill>
              </a:rPr>
              <a:t>Вред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836712"/>
            <a:ext cx="3520440" cy="498992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 какао содержится вещество, именуемое как теобромин, он способствует выработке гормонов удовольствия и достаточно эффективен при лечении кашля.</a:t>
            </a:r>
          </a:p>
          <a:p>
            <a:r>
              <a:rPr lang="ru-RU" sz="2000" dirty="0" smtClean="0"/>
              <a:t>Шоколад менее опасен для зубов, чем другие сладости, так как какао препятствует разрушению зубной эмали. </a:t>
            </a:r>
          </a:p>
          <a:p>
            <a:endParaRPr lang="ru-RU" sz="2000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908720"/>
            <a:ext cx="3520440" cy="4917920"/>
          </a:xfrm>
        </p:spPr>
        <p:txBody>
          <a:bodyPr/>
          <a:lstStyle/>
          <a:p>
            <a:r>
              <a:rPr lang="ru-RU" sz="2000" dirty="0" smtClean="0"/>
              <a:t>Шоколад, съеденный на ночь, окажет вредное воздействие на организм.</a:t>
            </a:r>
          </a:p>
          <a:p>
            <a:r>
              <a:rPr lang="ru-RU" sz="2000" dirty="0" smtClean="0"/>
              <a:t>Шоколад вызывает зависимость.</a:t>
            </a:r>
          </a:p>
          <a:p>
            <a:pPr>
              <a:buNone/>
            </a:pPr>
            <a:r>
              <a:rPr lang="ru-RU" sz="2000" dirty="0" smtClean="0"/>
              <a:t> </a:t>
            </a:r>
          </a:p>
          <a:p>
            <a:endParaRPr lang="ru-RU" dirty="0"/>
          </a:p>
        </p:txBody>
      </p:sp>
      <p:pic>
        <p:nvPicPr>
          <p:cNvPr id="7" name="Picture 2" descr="Картинка 196 из 97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2204864"/>
            <a:ext cx="4357688" cy="34115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242048" cy="648072"/>
          </a:xfrm>
        </p:spPr>
        <p:txBody>
          <a:bodyPr>
            <a:normAutofit/>
          </a:bodyPr>
          <a:lstStyle/>
          <a:p>
            <a:pPr algn="ctr"/>
            <a:r>
              <a:rPr lang="ru-RU" sz="3400" dirty="0" smtClean="0">
                <a:solidFill>
                  <a:srgbClr val="00B050"/>
                </a:solidFill>
              </a:rPr>
              <a:t>Есть</a:t>
            </a:r>
            <a:r>
              <a:rPr lang="ru-RU" sz="3400" dirty="0" smtClean="0"/>
              <a:t> или </a:t>
            </a:r>
            <a:r>
              <a:rPr lang="ru-RU" sz="3400" dirty="0" smtClean="0">
                <a:solidFill>
                  <a:srgbClr val="FF0000"/>
                </a:solidFill>
              </a:rPr>
              <a:t>не есть</a:t>
            </a:r>
            <a:r>
              <a:rPr lang="ru-RU" sz="3400" dirty="0" smtClean="0"/>
              <a:t>?</a:t>
            </a:r>
            <a:endParaRPr lang="ru-RU" sz="3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     </a:t>
            </a:r>
            <a:r>
              <a:rPr lang="ru-RU" dirty="0" smtClean="0">
                <a:solidFill>
                  <a:srgbClr val="00B050"/>
                </a:solidFill>
              </a:rPr>
              <a:t>Польза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           Вред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80728"/>
            <a:ext cx="3520440" cy="4845912"/>
          </a:xfrm>
        </p:spPr>
        <p:txBody>
          <a:bodyPr>
            <a:normAutofit fontScale="77500" lnSpcReduction="20000"/>
          </a:bodyPr>
          <a:lstStyle/>
          <a:p>
            <a:r>
              <a:rPr lang="ru-RU" sz="2600" dirty="0" smtClean="0"/>
              <a:t>Калий и магний, содержащиеся в шоколаде способствуют нормальной работе нервной системы. </a:t>
            </a:r>
          </a:p>
          <a:p>
            <a:r>
              <a:rPr lang="ru-RU" sz="2600" dirty="0" smtClean="0"/>
              <a:t>Шоколад  стимулирует память и мозговую деятельность человека, повышает внимание, устойчивость к стрессам и укрепляет иммунитет. Таким образом, шоколад может быть средством профилактики простуды.</a:t>
            </a:r>
          </a:p>
          <a:p>
            <a:r>
              <a:rPr lang="ru-RU" sz="2600" dirty="0" smtClean="0"/>
              <a:t>Шоколад благотворно воздействует на </a:t>
            </a:r>
            <a:r>
              <a:rPr lang="ru-RU" sz="2600" dirty="0" err="1" smtClean="0"/>
              <a:t>сердечно-сосудистую</a:t>
            </a:r>
            <a:r>
              <a:rPr lang="ru-RU" sz="2600" dirty="0" smtClean="0"/>
              <a:t> систему.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052736"/>
            <a:ext cx="3520440" cy="4773904"/>
          </a:xfrm>
        </p:spPr>
        <p:txBody>
          <a:bodyPr/>
          <a:lstStyle/>
          <a:p>
            <a:r>
              <a:rPr lang="ru-RU" dirty="0" smtClean="0"/>
              <a:t>Употребление шоколада может привести к избыточному весу.</a:t>
            </a:r>
          </a:p>
          <a:p>
            <a:endParaRPr lang="ru-RU" dirty="0"/>
          </a:p>
        </p:txBody>
      </p:sp>
      <p:pic>
        <p:nvPicPr>
          <p:cNvPr id="7" name="Picture 6" descr="Картинка 19 из 5704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3645024"/>
            <a:ext cx="2143125" cy="1666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4446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Есть</a:t>
            </a:r>
            <a:r>
              <a:rPr lang="ru-RU" dirty="0" smtClean="0"/>
              <a:t> или </a:t>
            </a:r>
            <a:r>
              <a:rPr lang="ru-RU" dirty="0" smtClean="0">
                <a:solidFill>
                  <a:srgbClr val="FF0000"/>
                </a:solidFill>
              </a:rPr>
              <a:t>не есть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               </a:t>
            </a:r>
            <a:r>
              <a:rPr lang="ru-RU" dirty="0" smtClean="0">
                <a:solidFill>
                  <a:srgbClr val="00B050"/>
                </a:solidFill>
              </a:rPr>
              <a:t>Польза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           Вред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052736"/>
            <a:ext cx="3520440" cy="477390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Горький шоколад сжигает жир, поэтому может применяться как диетический продукт.  </a:t>
            </a:r>
          </a:p>
          <a:p>
            <a:r>
              <a:rPr lang="ru-RU" dirty="0" smtClean="0"/>
              <a:t>Полезно применять шоколад для красоты кожи. Шоколадные обертывания и маски – удивительная процедура.</a:t>
            </a:r>
          </a:p>
          <a:p>
            <a:r>
              <a:rPr lang="ru-RU" dirty="0" smtClean="0"/>
              <a:t>Шоколад нормализует кровяное давление, укрепляет сосуды и повышает чувствительность к инсулину.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124744"/>
            <a:ext cx="3520440" cy="4701896"/>
          </a:xfrm>
        </p:spPr>
        <p:txBody>
          <a:bodyPr/>
          <a:lstStyle/>
          <a:p>
            <a:r>
              <a:rPr lang="ru-RU" dirty="0" smtClean="0"/>
              <a:t>Шоколад вызывает тошноту, изжогу, боль в желудке.</a:t>
            </a:r>
          </a:p>
          <a:p>
            <a:r>
              <a:rPr lang="ru-RU" dirty="0" smtClean="0"/>
              <a:t>Шоколад вызывает аллергию.</a:t>
            </a:r>
          </a:p>
          <a:p>
            <a:r>
              <a:rPr lang="ru-RU" dirty="0" smtClean="0"/>
              <a:t>Нагрузка на печень.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9" name="Picture 4" descr="147092_1478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717032"/>
            <a:ext cx="338437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76672"/>
            <a:ext cx="7920880" cy="578924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          И все же стоит говорить о противопоказаниях, а не о вреде шоколада. Вполне понятно, что людям, страдающим сахарным диабетом и аллергией, он запрещен. Количество шоколада, которое можно съесть за один раз – дело сугубо индивидуальное. Шоколад не рекомендуется употреблять при мочекислом артрите, т.к. содержащиеся в шоколаде вещества группы пуринов могут ухудшать течение заболевания. Также шоколад нельзя употреблять при заболевании сахарным диабетом. Содержащийся в шоколаде сахар очень быстро повышает уровень сахара в крови, что может привести к серьезным последствиям.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                </a:t>
            </a: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Вывод:</a:t>
            </a:r>
            <a:endParaRPr lang="ru-RU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715200" cy="535719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   в результате сравнения доводов сторонников и противников шоколада, мы пришли к выводу, что серьезных причин отказывать себе в употреблении настоящего шоколада, просто нет. </a:t>
            </a:r>
          </a:p>
          <a:p>
            <a:pPr algn="ctr">
              <a:buNone/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    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Только нужно помнить, что</a:t>
            </a:r>
          </a:p>
          <a:p>
            <a:pPr algn="ctr">
              <a:buNone/>
            </a:pP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ru-RU" sz="4000" dirty="0" smtClean="0">
                <a:solidFill>
                  <a:srgbClr val="FF0000"/>
                </a:solidFill>
                <a:latin typeface="+mj-lt"/>
              </a:rPr>
              <a:t>во всём нужна мера.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 </a:t>
            </a:r>
            <a:endParaRPr lang="ru-RU" sz="40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620688"/>
            <a:ext cx="7777112" cy="432048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5400" dirty="0" smtClean="0">
                <a:solidFill>
                  <a:srgbClr val="C00000"/>
                </a:solidFill>
              </a:rPr>
              <a:t>СПАСИБО </a:t>
            </a:r>
            <a:br>
              <a:rPr lang="ru-RU" sz="5400" dirty="0" smtClean="0">
                <a:solidFill>
                  <a:srgbClr val="C00000"/>
                </a:solidFill>
              </a:rPr>
            </a:br>
            <a:r>
              <a:rPr lang="ru-RU" sz="5400" dirty="0" smtClean="0">
                <a:solidFill>
                  <a:srgbClr val="C00000"/>
                </a:solidFill>
              </a:rPr>
              <a:t>за внимание!</a:t>
            </a:r>
            <a:br>
              <a:rPr lang="ru-RU" sz="5400" dirty="0" smtClean="0">
                <a:solidFill>
                  <a:srgbClr val="C00000"/>
                </a:solidFill>
              </a:rPr>
            </a:br>
            <a:r>
              <a:rPr lang="ru-RU" sz="5400" dirty="0" smtClean="0">
                <a:solidFill>
                  <a:srgbClr val="C00000"/>
                </a:solidFill>
              </a:rPr>
              <a:t>Приятного аппетита и крепкого вам </a:t>
            </a:r>
            <a:br>
              <a:rPr lang="ru-RU" sz="5400" dirty="0" smtClean="0">
                <a:solidFill>
                  <a:srgbClr val="C00000"/>
                </a:solidFill>
              </a:rPr>
            </a:br>
            <a:r>
              <a:rPr lang="ru-RU" sz="5400" dirty="0" smtClean="0">
                <a:solidFill>
                  <a:srgbClr val="C00000"/>
                </a:solidFill>
              </a:rPr>
              <a:t>здоровья!!!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Гипотеза:</a:t>
            </a:r>
            <a:endParaRPr lang="ru-RU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 шоколад благотворно  влияет  на  здоровье и самочувствие человека, если его употреблять в умеренных количествах.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Цель исследования:</a:t>
            </a:r>
            <a:endParaRPr lang="ru-RU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изучить вопрос о  положительных  и отрицательных                                  воздействиях   шоколада на  организм  человека и на этой основе провести изучение общественного мнения по этой проблеме.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428760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Задачи исследования:</a:t>
            </a:r>
            <a:b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Изучить литературу по избранной теме: ознакомиться   с   историей  возникновения  шоколада и изучить его полезные  и  негативные  свойства.</a:t>
            </a:r>
          </a:p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Составить анкеты.</a:t>
            </a:r>
          </a:p>
          <a:p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Провести  анкетирование    учеников начальной школы.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История шоколада</a:t>
            </a:r>
            <a:endParaRPr lang="ru-RU" dirty="0"/>
          </a:p>
        </p:txBody>
      </p:sp>
      <p:pic>
        <p:nvPicPr>
          <p:cNvPr id="7" name="Picture 6" descr="Картинка 3 из 657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1772816"/>
            <a:ext cx="47625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Картинка 196 из 97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62248" y="2420888"/>
            <a:ext cx="4081752" cy="31955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7584" y="260648"/>
            <a:ext cx="748313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     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Ни для кого не секрет, что шоколад является 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одним из самых любимейших 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лакомств большинства населения планеты. 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Как известно, его нам подарил 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Колумб, который привез рецепт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изготовления этой сладости из 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Мексики. Не многие знают, что 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изначально шоколад 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изготавливался как ароматный 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напиток, и лишь столетие 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назад его научились делать в 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твердом виде. Но до сих пор 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многие ученые, врачи, да и</a:t>
            </a:r>
          </a:p>
          <a:p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о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бычные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обыватели спорят о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вреде и пользе шоколада. 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Так что же это на самом деле?</a:t>
            </a:r>
            <a:endParaRPr lang="ru-RU" sz="24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8" name="Содержимое 4" descr="http://murzilka.km.ru/01-05/images/003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916832"/>
            <a:ext cx="252028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312326" cy="112647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Состав шоколада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124744"/>
            <a:ext cx="7571184" cy="975184"/>
          </a:xfrm>
        </p:spPr>
        <p:txBody>
          <a:bodyPr>
            <a:normAutofit fontScale="92500"/>
          </a:bodyPr>
          <a:lstStyle/>
          <a:p>
            <a:pPr algn="ctr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Шоколад состоит из какао-массы, сахара, какао-масла и различных добавок.</a:t>
            </a:r>
            <a:endParaRPr lang="ru-RU" sz="32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5" name="Содержимое 4" descr="http://altfast.ru/uploads/posts/2010-07/1280582630_3.jpg"/>
          <p:cNvPicPr>
            <a:picLocks noGrp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1933575" y="2276475"/>
            <a:ext cx="428625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43985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Изучение общественного мнения</a:t>
            </a:r>
            <a:b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 о пользе и вреде шоколада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В опросе приняли участие </a:t>
            </a:r>
          </a:p>
          <a:p>
            <a:pPr algn="ctr">
              <a:buNone/>
            </a:pP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учащиеся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: </a:t>
            </a:r>
          </a:p>
          <a:p>
            <a:pPr algn="ctr">
              <a:buNone/>
            </a:pP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3 класса -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25 человек</a:t>
            </a:r>
          </a:p>
          <a:p>
            <a:pPr algn="ctr">
              <a:buNone/>
            </a:pP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4 класса -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25 человек</a:t>
            </a:r>
          </a:p>
          <a:p>
            <a:pPr algn="ctr">
              <a:buNone/>
            </a:pP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Всего опрошено –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50 человек</a:t>
            </a:r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. </a:t>
            </a:r>
            <a:endParaRPr lang="ru-RU" sz="40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02072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accent6">
                    <a:lumMod val="50000"/>
                  </a:schemeClr>
                </a:solidFill>
              </a:rPr>
              <a:t>Вывод:</a:t>
            </a:r>
            <a:endParaRPr lang="ru-RU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628800"/>
          <a:ext cx="7848872" cy="4644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545</TotalTime>
  <Words>646</Words>
  <Application>Microsoft Office PowerPoint</Application>
  <PresentationFormat>Экран (4:3)</PresentationFormat>
  <Paragraphs>79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Изящная</vt:lpstr>
      <vt:lpstr>Исследовательская работа учащегося 3 «в» класса МБОУ  Кулешовской СОШ №16  Азовского района  Настенко Архипа   </vt:lpstr>
      <vt:lpstr>Гипотеза:</vt:lpstr>
      <vt:lpstr>Цель исследования:</vt:lpstr>
      <vt:lpstr>Задачи исследования: </vt:lpstr>
      <vt:lpstr>История шоколада</vt:lpstr>
      <vt:lpstr>Презентация PowerPoint</vt:lpstr>
      <vt:lpstr>Состав шоколада </vt:lpstr>
      <vt:lpstr>Изучение общественного мнения  о пользе и вреде шоколада </vt:lpstr>
      <vt:lpstr>Вывод:</vt:lpstr>
      <vt:lpstr>Презентация PowerPoint</vt:lpstr>
      <vt:lpstr>Презентация PowerPoint</vt:lpstr>
      <vt:lpstr>Таким образом, можно сделать вывод, что  шоколад - любимое лакомство детей и взрослых, но сведений о нем они знают мало. Шоколад может принести как пользу, так и нанести вред здоровью человека. В шоколаде, как известно, содержится много полезных для роста и развития организма микроэлементов таких как: фтор, фосфор, магний, кальций и железо. Итак, рассмотрим воздействие этого лакомства на человека.</vt:lpstr>
      <vt:lpstr>Есть или не есть?</vt:lpstr>
      <vt:lpstr>Есть или не есть?</vt:lpstr>
      <vt:lpstr>Есть или не есть?</vt:lpstr>
      <vt:lpstr>Презентация PowerPoint</vt:lpstr>
      <vt:lpstr>Вывод:</vt:lpstr>
      <vt:lpstr>СПАСИБО  за внимание! Приятного аппетита и крепкого вам  здоровья!!!</vt:lpstr>
    </vt:vector>
  </TitlesOfParts>
  <Company>Unattended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--</cp:lastModifiedBy>
  <cp:revision>60</cp:revision>
  <dcterms:created xsi:type="dcterms:W3CDTF">2012-04-10T18:01:43Z</dcterms:created>
  <dcterms:modified xsi:type="dcterms:W3CDTF">2016-04-10T17:59:31Z</dcterms:modified>
</cp:coreProperties>
</file>